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94" r:id="rId16"/>
    <p:sldId id="271" r:id="rId17"/>
    <p:sldId id="295" r:id="rId18"/>
    <p:sldId id="272" r:id="rId19"/>
    <p:sldId id="283" r:id="rId20"/>
    <p:sldId id="297" r:id="rId21"/>
    <p:sldId id="282" r:id="rId22"/>
    <p:sldId id="281" r:id="rId23"/>
    <p:sldId id="273" r:id="rId24"/>
    <p:sldId id="274" r:id="rId25"/>
    <p:sldId id="284" r:id="rId26"/>
    <p:sldId id="278" r:id="rId27"/>
    <p:sldId id="276" r:id="rId28"/>
    <p:sldId id="279" r:id="rId29"/>
    <p:sldId id="280" r:id="rId30"/>
    <p:sldId id="290" r:id="rId31"/>
    <p:sldId id="285" r:id="rId32"/>
    <p:sldId id="286" r:id="rId33"/>
    <p:sldId id="287" r:id="rId34"/>
    <p:sldId id="289" r:id="rId35"/>
    <p:sldId id="288" r:id="rId36"/>
    <p:sldId id="291" r:id="rId37"/>
    <p:sldId id="292" r:id="rId38"/>
    <p:sldId id="303" r:id="rId39"/>
    <p:sldId id="293" r:id="rId40"/>
    <p:sldId id="301" r:id="rId41"/>
    <p:sldId id="299" r:id="rId42"/>
    <p:sldId id="300" r:id="rId43"/>
    <p:sldId id="302" r:id="rId44"/>
    <p:sldId id="29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E5CDE09-00E2-44F2-9E09-529EC25603B3}">
          <p14:sldIdLst>
            <p14:sldId id="256"/>
            <p14:sldId id="257"/>
            <p14:sldId id="258"/>
            <p14:sldId id="259"/>
            <p14:sldId id="260"/>
            <p14:sldId id="261"/>
            <p14:sldId id="262"/>
            <p14:sldId id="263"/>
            <p14:sldId id="264"/>
            <p14:sldId id="265"/>
            <p14:sldId id="266"/>
            <p14:sldId id="268"/>
            <p14:sldId id="269"/>
            <p14:sldId id="270"/>
            <p14:sldId id="294"/>
            <p14:sldId id="271"/>
            <p14:sldId id="295"/>
            <p14:sldId id="272"/>
            <p14:sldId id="283"/>
            <p14:sldId id="297"/>
            <p14:sldId id="282"/>
            <p14:sldId id="281"/>
            <p14:sldId id="273"/>
            <p14:sldId id="274"/>
            <p14:sldId id="284"/>
            <p14:sldId id="278"/>
            <p14:sldId id="276"/>
            <p14:sldId id="279"/>
            <p14:sldId id="280"/>
            <p14:sldId id="290"/>
            <p14:sldId id="285"/>
            <p14:sldId id="286"/>
            <p14:sldId id="287"/>
            <p14:sldId id="289"/>
            <p14:sldId id="288"/>
            <p14:sldId id="291"/>
            <p14:sldId id="292"/>
            <p14:sldId id="303"/>
            <p14:sldId id="293"/>
            <p14:sldId id="301"/>
            <p14:sldId id="299"/>
            <p14:sldId id="300"/>
            <p14:sldId id="302"/>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0C3F5-F114-4B22-B932-CBB1911F470C}" type="datetimeFigureOut">
              <a:rPr lang="ru-RU" smtClean="0"/>
              <a:t>06.06.2020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631DC-71CB-42B4-BEF9-2C00BC2AF642}" type="slidenum">
              <a:rPr lang="ru-RU" smtClean="0"/>
              <a:t>‹#›</a:t>
            </a:fld>
            <a:endParaRPr lang="ru-RU"/>
          </a:p>
        </p:txBody>
      </p:sp>
    </p:spTree>
    <p:extLst>
      <p:ext uri="{BB962C8B-B14F-4D97-AF65-F5344CB8AC3E}">
        <p14:creationId xmlns:p14="http://schemas.microsoft.com/office/powerpoint/2010/main" val="139152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22631DC-71CB-42B4-BEF9-2C00BC2AF642}" type="slidenum">
              <a:rPr lang="ru-RU" smtClean="0"/>
              <a:t>14</a:t>
            </a:fld>
            <a:endParaRPr lang="ru-RU"/>
          </a:p>
        </p:txBody>
      </p:sp>
    </p:spTree>
    <p:extLst>
      <p:ext uri="{BB962C8B-B14F-4D97-AF65-F5344CB8AC3E}">
        <p14:creationId xmlns:p14="http://schemas.microsoft.com/office/powerpoint/2010/main" val="862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22631DC-71CB-42B4-BEF9-2C00BC2AF642}" type="slidenum">
              <a:rPr lang="ru-RU" smtClean="0"/>
              <a:t>15</a:t>
            </a:fld>
            <a:endParaRPr lang="ru-RU"/>
          </a:p>
        </p:txBody>
      </p:sp>
    </p:spTree>
    <p:extLst>
      <p:ext uri="{BB962C8B-B14F-4D97-AF65-F5344CB8AC3E}">
        <p14:creationId xmlns:p14="http://schemas.microsoft.com/office/powerpoint/2010/main" val="350906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22631DC-71CB-42B4-BEF9-2C00BC2AF642}" type="slidenum">
              <a:rPr lang="ru-RU" smtClean="0"/>
              <a:t>37</a:t>
            </a:fld>
            <a:endParaRPr lang="ru-RU"/>
          </a:p>
        </p:txBody>
      </p:sp>
    </p:spTree>
    <p:extLst>
      <p:ext uri="{BB962C8B-B14F-4D97-AF65-F5344CB8AC3E}">
        <p14:creationId xmlns:p14="http://schemas.microsoft.com/office/powerpoint/2010/main" val="3134510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ru-RU"/>
              <a:t>Образец заголовка</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lgn="l">
              <a:defRPr/>
            </a:lvl1p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64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198392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ru-RU"/>
              <a:t>Образец заголовка</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456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3616769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ru-RU"/>
              <a:t>Образец заголовка</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62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08497EEF-8717-426E-A73B-19054A570D60}" type="datetimeFigureOut">
              <a:rPr lang="ru-RU" smtClean="0"/>
              <a:t>06.06.2020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392588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ru-RU"/>
              <a:t>Образец текста</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08497EEF-8717-426E-A73B-19054A570D60}" type="datetimeFigureOut">
              <a:rPr lang="ru-RU" smtClean="0"/>
              <a:t>06.06.2020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271980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08497EEF-8717-426E-A73B-19054A570D60}" type="datetimeFigureOut">
              <a:rPr lang="ru-RU" smtClean="0"/>
              <a:t>06.06.2020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96414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97EEF-8717-426E-A73B-19054A570D60}" type="datetimeFigureOut">
              <a:rPr lang="ru-RU" smtClean="0"/>
              <a:t>06.06.2020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1700374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ru-RU"/>
              <a:t>Образец заголовка</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08497EEF-8717-426E-A73B-19054A570D60}" type="datetimeFigureOut">
              <a:rPr lang="ru-RU" smtClean="0"/>
              <a:t>06.06.2020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950996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8497EEF-8717-426E-A73B-19054A570D60}" type="datetimeFigureOut">
              <a:rPr lang="ru-RU" smtClean="0"/>
              <a:t>06.06.2020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D500625-15F4-4239-AF85-505C2239F899}" type="slidenum">
              <a:rPr lang="ru-RU" smtClean="0"/>
              <a:t>‹#›</a:t>
            </a:fld>
            <a:endParaRPr lang="ru-RU"/>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76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08497EEF-8717-426E-A73B-19054A570D60}" type="datetimeFigureOut">
              <a:rPr lang="ru-RU" smtClean="0"/>
              <a:t>06.06.2020</a:t>
            </a:fld>
            <a:endParaRPr lang="ru-RU"/>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ru-RU"/>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6D500625-15F4-4239-AF85-505C2239F899}" type="slidenum">
              <a:rPr lang="ru-RU" smtClean="0"/>
              <a:t>‹#›</a:t>
            </a:fld>
            <a:endParaRPr lang="ru-RU"/>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505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oksanamda/graphs"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A482F2-5CE9-411A-BA93-C982ADD57D11}"/>
              </a:ext>
            </a:extLst>
          </p:cNvPr>
          <p:cNvSpPr>
            <a:spLocks noGrp="1"/>
          </p:cNvSpPr>
          <p:nvPr>
            <p:ph type="ctrTitle"/>
          </p:nvPr>
        </p:nvSpPr>
        <p:spPr>
          <a:xfrm>
            <a:off x="-1" y="5069149"/>
            <a:ext cx="8380521" cy="1354027"/>
          </a:xfrm>
        </p:spPr>
        <p:txBody>
          <a:bodyPr>
            <a:noAutofit/>
          </a:bodyPr>
          <a:lstStyle/>
          <a:p>
            <a:r>
              <a:rPr lang="ru-RU" sz="2000" dirty="0">
                <a:latin typeface="Bookman Old Style" panose="02050604050505020204" pitchFamily="18" charset="0"/>
              </a:rPr>
              <a:t>Проект по предмету «теория конечных графов и ее приложения»</a:t>
            </a:r>
            <a:br>
              <a:rPr lang="ru-RU" sz="3600" dirty="0">
                <a:latin typeface="Bookman Old Style" panose="02050604050505020204" pitchFamily="18" charset="0"/>
              </a:rPr>
            </a:br>
            <a:br>
              <a:rPr lang="en-US" sz="1400" dirty="0">
                <a:latin typeface="Bookman Old Style" panose="02050604050505020204" pitchFamily="18" charset="0"/>
              </a:rPr>
            </a:br>
            <a:r>
              <a:rPr lang="ru-RU" sz="3600" dirty="0">
                <a:latin typeface="Bookman Old Style" panose="02050604050505020204" pitchFamily="18" charset="0"/>
              </a:rPr>
              <a:t>анализ Карты города </a:t>
            </a:r>
            <a:r>
              <a:rPr lang="ru-RU" sz="3600" dirty="0" err="1">
                <a:latin typeface="Bookman Old Style" panose="02050604050505020204" pitchFamily="18" charset="0"/>
              </a:rPr>
              <a:t>уфа</a:t>
            </a:r>
            <a:r>
              <a:rPr lang="en-US" sz="3600" dirty="0">
                <a:latin typeface="Bookman Old Style" panose="02050604050505020204" pitchFamily="18" charset="0"/>
              </a:rPr>
              <a:t> (</a:t>
            </a:r>
            <a:r>
              <a:rPr lang="en-US" sz="3600" dirty="0" err="1">
                <a:latin typeface="Bookman Old Style" panose="02050604050505020204" pitchFamily="18" charset="0"/>
              </a:rPr>
              <a:t>openstreetmap</a:t>
            </a:r>
            <a:r>
              <a:rPr lang="en-US" sz="3600" dirty="0">
                <a:latin typeface="Bookman Old Style" panose="02050604050505020204" pitchFamily="18" charset="0"/>
              </a:rPr>
              <a:t>)</a:t>
            </a:r>
            <a:r>
              <a:rPr lang="ru-RU" sz="3600" dirty="0">
                <a:latin typeface="Bookman Old Style" panose="02050604050505020204" pitchFamily="18" charset="0"/>
              </a:rPr>
              <a:t> </a:t>
            </a:r>
          </a:p>
        </p:txBody>
      </p:sp>
      <p:sp>
        <p:nvSpPr>
          <p:cNvPr id="3" name="Подзаголовок 2">
            <a:extLst>
              <a:ext uri="{FF2B5EF4-FFF2-40B4-BE49-F238E27FC236}">
                <a16:creationId xmlns:a16="http://schemas.microsoft.com/office/drawing/2014/main" id="{F6D652D5-569D-49CB-92EA-352191DC3D4A}"/>
              </a:ext>
            </a:extLst>
          </p:cNvPr>
          <p:cNvSpPr>
            <a:spLocks noGrp="1"/>
          </p:cNvSpPr>
          <p:nvPr>
            <p:ph type="subTitle" idx="1"/>
          </p:nvPr>
        </p:nvSpPr>
        <p:spPr>
          <a:xfrm>
            <a:off x="8610599" y="4960137"/>
            <a:ext cx="3463031" cy="1463040"/>
          </a:xfrm>
        </p:spPr>
        <p:txBody>
          <a:bodyPr>
            <a:normAutofit lnSpcReduction="10000"/>
          </a:bodyPr>
          <a:lstStyle/>
          <a:p>
            <a:r>
              <a:rPr lang="ru-RU" dirty="0">
                <a:latin typeface="Bookman Old Style" panose="02050604050505020204" pitchFamily="18" charset="0"/>
              </a:rPr>
              <a:t>Выполнили студенты 331 группы:</a:t>
            </a:r>
          </a:p>
          <a:p>
            <a:r>
              <a:rPr lang="ru-RU" dirty="0">
                <a:latin typeface="Bookman Old Style" panose="02050604050505020204" pitchFamily="18" charset="0"/>
              </a:rPr>
              <a:t>Ахметов Аскар</a:t>
            </a:r>
          </a:p>
          <a:p>
            <a:r>
              <a:rPr lang="ru-RU" dirty="0">
                <a:latin typeface="Bookman Old Style" panose="02050604050505020204" pitchFamily="18" charset="0"/>
              </a:rPr>
              <a:t>Сокол Милена</a:t>
            </a:r>
          </a:p>
          <a:p>
            <a:r>
              <a:rPr lang="ru-RU" dirty="0">
                <a:latin typeface="Bookman Old Style" panose="02050604050505020204" pitchFamily="18" charset="0"/>
              </a:rPr>
              <a:t>Щелкина Оксана </a:t>
            </a:r>
          </a:p>
        </p:txBody>
      </p:sp>
    </p:spTree>
    <p:extLst>
      <p:ext uri="{BB962C8B-B14F-4D97-AF65-F5344CB8AC3E}">
        <p14:creationId xmlns:p14="http://schemas.microsoft.com/office/powerpoint/2010/main" val="2840893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973B22-93D5-4095-897A-A63E44DE95BB}"/>
              </a:ext>
            </a:extLst>
          </p:cNvPr>
          <p:cNvSpPr>
            <a:spLocks noGrp="1"/>
          </p:cNvSpPr>
          <p:nvPr>
            <p:ph type="title"/>
          </p:nvPr>
        </p:nvSpPr>
        <p:spPr/>
        <p:txBody>
          <a:bodyPr>
            <a:normAutofit/>
          </a:bodyPr>
          <a:lstStyle/>
          <a:p>
            <a:r>
              <a:rPr lang="ru-RU" sz="4000" dirty="0">
                <a:latin typeface="Bookman Old Style" panose="02050604050505020204" pitchFamily="18" charset="0"/>
              </a:rPr>
              <a:t>Матрица кратчайших путей</a:t>
            </a:r>
          </a:p>
        </p:txBody>
      </p:sp>
      <p:sp>
        <p:nvSpPr>
          <p:cNvPr id="5" name="Объект 4">
            <a:extLst>
              <a:ext uri="{FF2B5EF4-FFF2-40B4-BE49-F238E27FC236}">
                <a16:creationId xmlns:a16="http://schemas.microsoft.com/office/drawing/2014/main" id="{A5334A8C-D855-4137-A538-2438764FF771}"/>
              </a:ext>
            </a:extLst>
          </p:cNvPr>
          <p:cNvSpPr>
            <a:spLocks noGrp="1"/>
          </p:cNvSpPr>
          <p:nvPr>
            <p:ph idx="1"/>
          </p:nvPr>
        </p:nvSpPr>
        <p:spPr/>
        <p:txBody>
          <a:bodyPr>
            <a:normAutofit/>
          </a:bodyPr>
          <a:lstStyle/>
          <a:p>
            <a:r>
              <a:rPr lang="ru-RU" sz="1800" dirty="0">
                <a:latin typeface="Bookman Old Style" panose="02050604050505020204" pitchFamily="18" charset="0"/>
              </a:rPr>
              <a:t>На основе результатов алгоритма Дейкстры посмотрим матрицу кратчайших путей для </a:t>
            </a:r>
            <a:r>
              <a:rPr lang="en-US" sz="1800" dirty="0">
                <a:latin typeface="Bookman Old Style" panose="02050604050505020204" pitchFamily="18" charset="0"/>
              </a:rPr>
              <a:t>N + M </a:t>
            </a:r>
            <a:r>
              <a:rPr lang="ru-RU" sz="1800" dirty="0">
                <a:latin typeface="Bookman Old Style" panose="02050604050505020204" pitchFamily="18" charset="0"/>
              </a:rPr>
              <a:t>вершин и сохраним ее в </a:t>
            </a:r>
            <a:r>
              <a:rPr lang="en-US" sz="1800" dirty="0">
                <a:latin typeface="Bookman Old Style" panose="02050604050505020204" pitchFamily="18" charset="0"/>
              </a:rPr>
              <a:t>csv.</a:t>
            </a:r>
            <a:endParaRPr lang="ru-RU" sz="1800" dirty="0">
              <a:latin typeface="Bookman Old Style" panose="02050604050505020204" pitchFamily="18" charset="0"/>
            </a:endParaRPr>
          </a:p>
        </p:txBody>
      </p:sp>
      <p:pic>
        <p:nvPicPr>
          <p:cNvPr id="7" name="Рисунок 6">
            <a:extLst>
              <a:ext uri="{FF2B5EF4-FFF2-40B4-BE49-F238E27FC236}">
                <a16:creationId xmlns:a16="http://schemas.microsoft.com/office/drawing/2014/main" id="{843E43FB-DA02-4E7D-9D72-E95D04ECBD0F}"/>
              </a:ext>
            </a:extLst>
          </p:cNvPr>
          <p:cNvPicPr>
            <a:picLocks noChangeAspect="1"/>
          </p:cNvPicPr>
          <p:nvPr/>
        </p:nvPicPr>
        <p:blipFill>
          <a:blip r:embed="rId2"/>
          <a:stretch>
            <a:fillRect/>
          </a:stretch>
        </p:blipFill>
        <p:spPr>
          <a:xfrm>
            <a:off x="1121266" y="3149977"/>
            <a:ext cx="4658375" cy="1676634"/>
          </a:xfrm>
          <a:prstGeom prst="rect">
            <a:avLst/>
          </a:prstGeom>
        </p:spPr>
      </p:pic>
      <p:pic>
        <p:nvPicPr>
          <p:cNvPr id="9" name="Рисунок 8">
            <a:extLst>
              <a:ext uri="{FF2B5EF4-FFF2-40B4-BE49-F238E27FC236}">
                <a16:creationId xmlns:a16="http://schemas.microsoft.com/office/drawing/2014/main" id="{0E8E312E-D518-4F78-B02C-5185AE84A1C4}"/>
              </a:ext>
            </a:extLst>
          </p:cNvPr>
          <p:cNvPicPr>
            <a:picLocks noChangeAspect="1"/>
          </p:cNvPicPr>
          <p:nvPr/>
        </p:nvPicPr>
        <p:blipFill>
          <a:blip r:embed="rId3"/>
          <a:stretch>
            <a:fillRect/>
          </a:stretch>
        </p:blipFill>
        <p:spPr>
          <a:xfrm>
            <a:off x="1159371" y="5027779"/>
            <a:ext cx="4620270" cy="743054"/>
          </a:xfrm>
          <a:prstGeom prst="rect">
            <a:avLst/>
          </a:prstGeom>
        </p:spPr>
      </p:pic>
      <p:pic>
        <p:nvPicPr>
          <p:cNvPr id="3" name="Рисунок 2">
            <a:extLst>
              <a:ext uri="{FF2B5EF4-FFF2-40B4-BE49-F238E27FC236}">
                <a16:creationId xmlns:a16="http://schemas.microsoft.com/office/drawing/2014/main" id="{9D1571EF-A31F-499B-8A78-92D8F9395A05}"/>
              </a:ext>
            </a:extLst>
          </p:cNvPr>
          <p:cNvPicPr>
            <a:picLocks noChangeAspect="1"/>
          </p:cNvPicPr>
          <p:nvPr/>
        </p:nvPicPr>
        <p:blipFill>
          <a:blip r:embed="rId4"/>
          <a:stretch>
            <a:fillRect/>
          </a:stretch>
        </p:blipFill>
        <p:spPr>
          <a:xfrm>
            <a:off x="6096000" y="3116415"/>
            <a:ext cx="5544324" cy="1181265"/>
          </a:xfrm>
          <a:prstGeom prst="rect">
            <a:avLst/>
          </a:prstGeom>
        </p:spPr>
      </p:pic>
    </p:spTree>
    <p:extLst>
      <p:ext uri="{BB962C8B-B14F-4D97-AF65-F5344CB8AC3E}">
        <p14:creationId xmlns:p14="http://schemas.microsoft.com/office/powerpoint/2010/main" val="3583081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BA0E1A-B563-4E98-ADEF-0D4710C60E0E}"/>
              </a:ext>
            </a:extLst>
          </p:cNvPr>
          <p:cNvSpPr>
            <a:spLocks noGrp="1"/>
          </p:cNvSpPr>
          <p:nvPr>
            <p:ph type="title"/>
          </p:nvPr>
        </p:nvSpPr>
        <p:spPr>
          <a:xfrm>
            <a:off x="1024128" y="624980"/>
            <a:ext cx="9720072" cy="1499616"/>
          </a:xfrm>
        </p:spPr>
        <p:txBody>
          <a:bodyPr>
            <a:normAutofit/>
          </a:bodyPr>
          <a:lstStyle/>
          <a:p>
            <a:r>
              <a:rPr lang="ru-RU" sz="4000" dirty="0">
                <a:latin typeface="Bookman Old Style" panose="02050604050505020204" pitchFamily="18" charset="0"/>
              </a:rPr>
              <a:t>Дерево кратчайших путей из произвольной вершины</a:t>
            </a:r>
          </a:p>
        </p:txBody>
      </p:sp>
      <p:sp>
        <p:nvSpPr>
          <p:cNvPr id="4" name="Объект 3">
            <a:extLst>
              <a:ext uri="{FF2B5EF4-FFF2-40B4-BE49-F238E27FC236}">
                <a16:creationId xmlns:a16="http://schemas.microsoft.com/office/drawing/2014/main" id="{AD335A4E-1013-4EE8-8076-C2754A964865}"/>
              </a:ext>
            </a:extLst>
          </p:cNvPr>
          <p:cNvSpPr>
            <a:spLocks noGrp="1"/>
          </p:cNvSpPr>
          <p:nvPr>
            <p:ph sz="half" idx="1"/>
          </p:nvPr>
        </p:nvSpPr>
        <p:spPr/>
        <p:txBody>
          <a:bodyPr>
            <a:normAutofit/>
          </a:bodyPr>
          <a:lstStyle/>
          <a:p>
            <a:r>
              <a:rPr lang="ru-RU" sz="1800" dirty="0">
                <a:latin typeface="Bookman Old Style" panose="02050604050505020204" pitchFamily="18" charset="0"/>
              </a:rPr>
              <a:t>Для начала выполним визуализацию дерева кратчайших путей для одной вершины – первой в списке выбранных нами вершин.</a:t>
            </a:r>
          </a:p>
          <a:p>
            <a:r>
              <a:rPr lang="ru-RU" sz="1800" dirty="0">
                <a:latin typeface="Bookman Old Style" panose="02050604050505020204" pitchFamily="18" charset="0"/>
              </a:rPr>
              <a:t>Будем использовать функции из библиотеки </a:t>
            </a:r>
            <a:r>
              <a:rPr lang="en-US" sz="1800" dirty="0" err="1">
                <a:latin typeface="Bookman Old Style" panose="02050604050505020204" pitchFamily="18" charset="0"/>
              </a:rPr>
              <a:t>networkx</a:t>
            </a:r>
            <a:r>
              <a:rPr lang="en-US" sz="1800" dirty="0">
                <a:latin typeface="Bookman Old Style" panose="02050604050505020204" pitchFamily="18" charset="0"/>
              </a:rPr>
              <a:t>.</a:t>
            </a:r>
            <a:endParaRPr lang="ru-RU" sz="1800" dirty="0">
              <a:latin typeface="Bookman Old Style" panose="02050604050505020204" pitchFamily="18" charset="0"/>
            </a:endParaRPr>
          </a:p>
        </p:txBody>
      </p:sp>
      <p:pic>
        <p:nvPicPr>
          <p:cNvPr id="7" name="Объект 6">
            <a:extLst>
              <a:ext uri="{FF2B5EF4-FFF2-40B4-BE49-F238E27FC236}">
                <a16:creationId xmlns:a16="http://schemas.microsoft.com/office/drawing/2014/main" id="{A53CC404-D574-4B32-B1BF-D441690FC33B}"/>
              </a:ext>
            </a:extLst>
          </p:cNvPr>
          <p:cNvPicPr>
            <a:picLocks noGrp="1" noChangeAspect="1"/>
          </p:cNvPicPr>
          <p:nvPr>
            <p:ph sz="half" idx="2"/>
          </p:nvPr>
        </p:nvPicPr>
        <p:blipFill>
          <a:blip r:embed="rId2"/>
          <a:stretch>
            <a:fillRect/>
          </a:stretch>
        </p:blipFill>
        <p:spPr>
          <a:xfrm>
            <a:off x="5989638" y="2286000"/>
            <a:ext cx="4754562" cy="1115691"/>
          </a:xfrm>
          <a:prstGeom prst="rect">
            <a:avLst/>
          </a:prstGeom>
        </p:spPr>
      </p:pic>
      <p:pic>
        <p:nvPicPr>
          <p:cNvPr id="5" name="Рисунок 4">
            <a:extLst>
              <a:ext uri="{FF2B5EF4-FFF2-40B4-BE49-F238E27FC236}">
                <a16:creationId xmlns:a16="http://schemas.microsoft.com/office/drawing/2014/main" id="{A7B79AD8-F93C-4927-B091-A89789E7C225}"/>
              </a:ext>
            </a:extLst>
          </p:cNvPr>
          <p:cNvPicPr>
            <a:picLocks noChangeAspect="1"/>
          </p:cNvPicPr>
          <p:nvPr/>
        </p:nvPicPr>
        <p:blipFill rotWithShape="1">
          <a:blip r:embed="rId3">
            <a:extLst>
              <a:ext uri="{28A0092B-C50C-407E-A947-70E740481C1C}">
                <a14:useLocalDpi xmlns:a14="http://schemas.microsoft.com/office/drawing/2010/main" val="0"/>
              </a:ext>
            </a:extLst>
          </a:blip>
          <a:srcRect l="8180" t="7462" r="6738" b="6197"/>
          <a:stretch/>
        </p:blipFill>
        <p:spPr>
          <a:xfrm>
            <a:off x="6096000" y="3429000"/>
            <a:ext cx="4820338" cy="3312268"/>
          </a:xfrm>
          <a:prstGeom prst="rect">
            <a:avLst/>
          </a:prstGeom>
        </p:spPr>
      </p:pic>
    </p:spTree>
    <p:extLst>
      <p:ext uri="{BB962C8B-B14F-4D97-AF65-F5344CB8AC3E}">
        <p14:creationId xmlns:p14="http://schemas.microsoft.com/office/powerpoint/2010/main" val="1522195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97C7AEC-877A-4AEF-87CE-92089A4945E1}"/>
              </a:ext>
            </a:extLst>
          </p:cNvPr>
          <p:cNvSpPr>
            <a:spLocks noGrp="1"/>
          </p:cNvSpPr>
          <p:nvPr>
            <p:ph sz="half" idx="1"/>
          </p:nvPr>
        </p:nvSpPr>
        <p:spPr>
          <a:xfrm>
            <a:off x="1024128" y="3334322"/>
            <a:ext cx="4754880" cy="2975037"/>
          </a:xfrm>
        </p:spPr>
        <p:txBody>
          <a:bodyPr>
            <a:normAutofit/>
          </a:bodyPr>
          <a:lstStyle/>
          <a:p>
            <a:r>
              <a:rPr lang="ru-RU" sz="1800" dirty="0">
                <a:latin typeface="Bookman Old Style" panose="02050604050505020204" pitchFamily="18" charset="0"/>
              </a:rPr>
              <a:t>Изобразим кратчайших путь между двумя произвольными вершинами из списка на исходном графе города.</a:t>
            </a:r>
          </a:p>
          <a:p>
            <a:r>
              <a:rPr lang="ru-RU" sz="1800" dirty="0">
                <a:latin typeface="Bookman Old Style" panose="02050604050505020204" pitchFamily="18" charset="0"/>
              </a:rPr>
              <a:t>Конец и начало пути обозначены красными жирными точками, сам путь – красной линией.</a:t>
            </a:r>
          </a:p>
        </p:txBody>
      </p:sp>
      <p:pic>
        <p:nvPicPr>
          <p:cNvPr id="6" name="Рисунок 5">
            <a:extLst>
              <a:ext uri="{FF2B5EF4-FFF2-40B4-BE49-F238E27FC236}">
                <a16:creationId xmlns:a16="http://schemas.microsoft.com/office/drawing/2014/main" id="{2B43E4D1-7AE4-4703-9EE3-A7E8D3BBE569}"/>
              </a:ext>
            </a:extLst>
          </p:cNvPr>
          <p:cNvPicPr>
            <a:picLocks noChangeAspect="1"/>
          </p:cNvPicPr>
          <p:nvPr/>
        </p:nvPicPr>
        <p:blipFill>
          <a:blip r:embed="rId2"/>
          <a:stretch>
            <a:fillRect/>
          </a:stretch>
        </p:blipFill>
        <p:spPr>
          <a:xfrm>
            <a:off x="1187630" y="2348353"/>
            <a:ext cx="6401797" cy="785429"/>
          </a:xfrm>
          <a:prstGeom prst="rect">
            <a:avLst/>
          </a:prstGeom>
        </p:spPr>
      </p:pic>
      <p:pic>
        <p:nvPicPr>
          <p:cNvPr id="9" name="Рисунок 8">
            <a:extLst>
              <a:ext uri="{FF2B5EF4-FFF2-40B4-BE49-F238E27FC236}">
                <a16:creationId xmlns:a16="http://schemas.microsoft.com/office/drawing/2014/main" id="{27B0F8F0-EE32-4C3C-87A5-E5B7B5641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105" y="296384"/>
            <a:ext cx="4103895" cy="6556160"/>
          </a:xfrm>
          <a:prstGeom prst="rect">
            <a:avLst/>
          </a:prstGeom>
        </p:spPr>
      </p:pic>
      <p:sp>
        <p:nvSpPr>
          <p:cNvPr id="2" name="Заголовок 1">
            <a:extLst>
              <a:ext uri="{FF2B5EF4-FFF2-40B4-BE49-F238E27FC236}">
                <a16:creationId xmlns:a16="http://schemas.microsoft.com/office/drawing/2014/main" id="{59E58B68-BAAA-4EDF-AAB2-C3E8E4024415}"/>
              </a:ext>
            </a:extLst>
          </p:cNvPr>
          <p:cNvSpPr>
            <a:spLocks noGrp="1"/>
          </p:cNvSpPr>
          <p:nvPr>
            <p:ph type="title"/>
          </p:nvPr>
        </p:nvSpPr>
        <p:spPr>
          <a:xfrm>
            <a:off x="1024127" y="620726"/>
            <a:ext cx="9353869" cy="1499616"/>
          </a:xfrm>
        </p:spPr>
        <p:txBody>
          <a:bodyPr>
            <a:noAutofit/>
          </a:bodyPr>
          <a:lstStyle/>
          <a:p>
            <a:r>
              <a:rPr lang="ru-RU" sz="4000" dirty="0">
                <a:latin typeface="Bookman Old Style" panose="02050604050505020204" pitchFamily="18" charset="0"/>
              </a:rPr>
              <a:t>визуализация кратчайшего пути для произвольной вершины</a:t>
            </a:r>
            <a:endParaRPr lang="ru-RU" sz="4000" dirty="0"/>
          </a:p>
        </p:txBody>
      </p:sp>
    </p:spTree>
    <p:extLst>
      <p:ext uri="{BB962C8B-B14F-4D97-AF65-F5344CB8AC3E}">
        <p14:creationId xmlns:p14="http://schemas.microsoft.com/office/powerpoint/2010/main" val="428520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E58B68-BAAA-4EDF-AAB2-C3E8E4024415}"/>
              </a:ext>
            </a:extLst>
          </p:cNvPr>
          <p:cNvSpPr>
            <a:spLocks noGrp="1"/>
          </p:cNvSpPr>
          <p:nvPr>
            <p:ph type="title"/>
          </p:nvPr>
        </p:nvSpPr>
        <p:spPr>
          <a:xfrm>
            <a:off x="1024128" y="620726"/>
            <a:ext cx="6273317" cy="1499616"/>
          </a:xfrm>
        </p:spPr>
        <p:txBody>
          <a:bodyPr>
            <a:normAutofit fontScale="90000"/>
          </a:bodyPr>
          <a:lstStyle/>
          <a:p>
            <a:r>
              <a:rPr lang="ru-RU" sz="4000" dirty="0">
                <a:latin typeface="Bookman Old Style" panose="02050604050505020204" pitchFamily="18" charset="0"/>
              </a:rPr>
              <a:t>Визуализация дерева кратчайшего пути на графе</a:t>
            </a:r>
            <a:endParaRPr lang="ru-RU" sz="4000" dirty="0"/>
          </a:p>
        </p:txBody>
      </p:sp>
      <p:sp>
        <p:nvSpPr>
          <p:cNvPr id="3" name="Объект 2">
            <a:extLst>
              <a:ext uri="{FF2B5EF4-FFF2-40B4-BE49-F238E27FC236}">
                <a16:creationId xmlns:a16="http://schemas.microsoft.com/office/drawing/2014/main" id="{C97C7AEC-877A-4AEF-87CE-92089A4945E1}"/>
              </a:ext>
            </a:extLst>
          </p:cNvPr>
          <p:cNvSpPr>
            <a:spLocks noGrp="1"/>
          </p:cNvSpPr>
          <p:nvPr>
            <p:ph sz="half" idx="1"/>
          </p:nvPr>
        </p:nvSpPr>
        <p:spPr>
          <a:xfrm>
            <a:off x="1024128" y="2292656"/>
            <a:ext cx="4754880" cy="1499617"/>
          </a:xfrm>
        </p:spPr>
        <p:txBody>
          <a:bodyPr>
            <a:normAutofit lnSpcReduction="10000"/>
          </a:bodyPr>
          <a:lstStyle/>
          <a:p>
            <a:r>
              <a:rPr lang="en-US" sz="1800" dirty="0">
                <a:latin typeface="Bookman Old Style" panose="02050604050505020204" pitchFamily="18" charset="0"/>
              </a:rPr>
              <a:t>routes </a:t>
            </a:r>
            <a:r>
              <a:rPr lang="ru-RU" sz="1800" dirty="0">
                <a:latin typeface="Bookman Old Style" panose="02050604050505020204" pitchFamily="18" charset="0"/>
              </a:rPr>
              <a:t>представляет собой лист из листов, каждый из которых является путём на исходном графе.</a:t>
            </a:r>
          </a:p>
          <a:p>
            <a:r>
              <a:rPr lang="ru-RU" sz="1800" dirty="0">
                <a:latin typeface="Bookman Old Style" panose="02050604050505020204" pitchFamily="18" charset="0"/>
              </a:rPr>
              <a:t>Поскольку нам необходимо дерево, в </a:t>
            </a:r>
            <a:r>
              <a:rPr lang="en-US" sz="1800" dirty="0">
                <a:latin typeface="Bookman Old Style" panose="02050604050505020204" pitchFamily="18" charset="0"/>
              </a:rPr>
              <a:t>routes</a:t>
            </a:r>
            <a:r>
              <a:rPr lang="ru-RU" sz="1800" dirty="0">
                <a:latin typeface="Bookman Old Style" panose="02050604050505020204" pitchFamily="18" charset="0"/>
              </a:rPr>
              <a:t> лежит 109 листов-путей.</a:t>
            </a:r>
          </a:p>
        </p:txBody>
      </p:sp>
      <p:pic>
        <p:nvPicPr>
          <p:cNvPr id="5" name="Рисунок 4">
            <a:extLst>
              <a:ext uri="{FF2B5EF4-FFF2-40B4-BE49-F238E27FC236}">
                <a16:creationId xmlns:a16="http://schemas.microsoft.com/office/drawing/2014/main" id="{80CFA22D-C9C2-4AD3-B81E-63C6C8CC4B9D}"/>
              </a:ext>
            </a:extLst>
          </p:cNvPr>
          <p:cNvPicPr>
            <a:picLocks noChangeAspect="1"/>
          </p:cNvPicPr>
          <p:nvPr/>
        </p:nvPicPr>
        <p:blipFill>
          <a:blip r:embed="rId2"/>
          <a:stretch>
            <a:fillRect/>
          </a:stretch>
        </p:blipFill>
        <p:spPr>
          <a:xfrm>
            <a:off x="1024128" y="5464205"/>
            <a:ext cx="5534797" cy="962159"/>
          </a:xfrm>
          <a:prstGeom prst="rect">
            <a:avLst/>
          </a:prstGeom>
        </p:spPr>
      </p:pic>
      <p:pic>
        <p:nvPicPr>
          <p:cNvPr id="6" name="Рисунок 5">
            <a:extLst>
              <a:ext uri="{FF2B5EF4-FFF2-40B4-BE49-F238E27FC236}">
                <a16:creationId xmlns:a16="http://schemas.microsoft.com/office/drawing/2014/main" id="{62E378C3-8274-4DE4-A0A5-B2964434EA8E}"/>
              </a:ext>
            </a:extLst>
          </p:cNvPr>
          <p:cNvPicPr>
            <a:picLocks noChangeAspect="1"/>
          </p:cNvPicPr>
          <p:nvPr/>
        </p:nvPicPr>
        <p:blipFill>
          <a:blip r:embed="rId3"/>
          <a:stretch>
            <a:fillRect/>
          </a:stretch>
        </p:blipFill>
        <p:spPr>
          <a:xfrm>
            <a:off x="1024128" y="3961396"/>
            <a:ext cx="2772162" cy="1333686"/>
          </a:xfrm>
          <a:prstGeom prst="rect">
            <a:avLst/>
          </a:prstGeom>
        </p:spPr>
      </p:pic>
      <p:pic>
        <p:nvPicPr>
          <p:cNvPr id="7" name="Рисунок 6">
            <a:extLst>
              <a:ext uri="{FF2B5EF4-FFF2-40B4-BE49-F238E27FC236}">
                <a16:creationId xmlns:a16="http://schemas.microsoft.com/office/drawing/2014/main" id="{E0C46FE4-CDD5-47BB-B480-2AA45CC56739}"/>
              </a:ext>
            </a:extLst>
          </p:cNvPr>
          <p:cNvPicPr>
            <a:picLocks noChangeAspect="1"/>
          </p:cNvPicPr>
          <p:nvPr/>
        </p:nvPicPr>
        <p:blipFill>
          <a:blip r:embed="rId4"/>
          <a:stretch>
            <a:fillRect/>
          </a:stretch>
        </p:blipFill>
        <p:spPr>
          <a:xfrm>
            <a:off x="4136687" y="3961396"/>
            <a:ext cx="1095528" cy="638264"/>
          </a:xfrm>
          <a:prstGeom prst="rect">
            <a:avLst/>
          </a:prstGeom>
        </p:spPr>
      </p:pic>
      <p:pic>
        <p:nvPicPr>
          <p:cNvPr id="9" name="Рисунок 8">
            <a:extLst>
              <a:ext uri="{FF2B5EF4-FFF2-40B4-BE49-F238E27FC236}">
                <a16:creationId xmlns:a16="http://schemas.microsoft.com/office/drawing/2014/main" id="{0E2AF58B-1AC8-437E-B66B-B5D219CB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5644" y="0"/>
            <a:ext cx="4292835" cy="6858000"/>
          </a:xfrm>
          <a:prstGeom prst="rect">
            <a:avLst/>
          </a:prstGeom>
        </p:spPr>
      </p:pic>
    </p:spTree>
    <p:extLst>
      <p:ext uri="{BB962C8B-B14F-4D97-AF65-F5344CB8AC3E}">
        <p14:creationId xmlns:p14="http://schemas.microsoft.com/office/powerpoint/2010/main" val="2831869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7CB574-1001-47D9-8395-3C5E09A1B80A}"/>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416BE8C9-9FA3-4EC3-800C-AF821770F165}"/>
              </a:ext>
            </a:extLst>
          </p:cNvPr>
          <p:cNvSpPr>
            <a:spLocks noGrp="1"/>
          </p:cNvSpPr>
          <p:nvPr>
            <p:ph sz="half" idx="1"/>
          </p:nvPr>
        </p:nvSpPr>
        <p:spPr>
          <a:xfrm>
            <a:off x="1024128" y="2285999"/>
            <a:ext cx="4860036" cy="4129549"/>
          </a:xfrm>
        </p:spPr>
        <p:txBody>
          <a:bodyPr>
            <a:noAutofit/>
          </a:bodyPr>
          <a:lstStyle/>
          <a:p>
            <a:r>
              <a:rPr lang="ru-RU" sz="1800" dirty="0">
                <a:latin typeface="Bookman Old Style" panose="02050604050505020204" pitchFamily="18" charset="0"/>
              </a:rPr>
              <a:t>Пункт 1.а</a:t>
            </a:r>
          </a:p>
          <a:p>
            <a:r>
              <a:rPr lang="ru-RU" sz="1800" dirty="0">
                <a:latin typeface="Bookman Old Style" panose="02050604050505020204" pitchFamily="18" charset="0"/>
              </a:rPr>
              <a:t>Для каждого дома определить ближайший от узла объект (путь “туда”), ближайший к объекту узел (путь “обратно”), объект, расстояние до которого и обратно минимально (“туда и обратно”).</a:t>
            </a:r>
          </a:p>
          <a:p>
            <a:r>
              <a:rPr lang="en-US" sz="1800" dirty="0" err="1">
                <a:latin typeface="Bookman Old Style" panose="02050604050505020204" pitchFamily="18" charset="0"/>
              </a:rPr>
              <a:t>nearest_hosp_list</a:t>
            </a:r>
            <a:r>
              <a:rPr lang="en-US" sz="1800" dirty="0">
                <a:latin typeface="Bookman Old Style" panose="02050604050505020204" pitchFamily="18" charset="0"/>
              </a:rPr>
              <a:t> </a:t>
            </a:r>
            <a:r>
              <a:rPr lang="ru-RU" sz="1800" dirty="0">
                <a:latin typeface="Bookman Old Style" panose="02050604050505020204" pitchFamily="18" charset="0"/>
              </a:rPr>
              <a:t>представляет собой лист из листов, каждый из которых соответствует одному из выбранных ста домов и хранить в себе все необходимые вычисленные значения.</a:t>
            </a:r>
          </a:p>
          <a:p>
            <a:r>
              <a:rPr lang="ru-RU" sz="1800" dirty="0">
                <a:latin typeface="Bookman Old Style" panose="02050604050505020204" pitchFamily="18" charset="0"/>
              </a:rPr>
              <a:t>Левый столбец – «туда», столбец по середине – «обратно», правый столбец – «туда и обратно».</a:t>
            </a:r>
          </a:p>
        </p:txBody>
      </p:sp>
      <p:pic>
        <p:nvPicPr>
          <p:cNvPr id="4" name="Рисунок 3">
            <a:extLst>
              <a:ext uri="{FF2B5EF4-FFF2-40B4-BE49-F238E27FC236}">
                <a16:creationId xmlns:a16="http://schemas.microsoft.com/office/drawing/2014/main" id="{E29FCCA5-DAD9-44D8-8226-BD8F8A0FC357}"/>
              </a:ext>
            </a:extLst>
          </p:cNvPr>
          <p:cNvPicPr>
            <a:picLocks noChangeAspect="1"/>
          </p:cNvPicPr>
          <p:nvPr/>
        </p:nvPicPr>
        <p:blipFill>
          <a:blip r:embed="rId3"/>
          <a:stretch>
            <a:fillRect/>
          </a:stretch>
        </p:blipFill>
        <p:spPr>
          <a:xfrm>
            <a:off x="5884164" y="2729035"/>
            <a:ext cx="5887272" cy="2638793"/>
          </a:xfrm>
          <a:prstGeom prst="rect">
            <a:avLst/>
          </a:prstGeom>
        </p:spPr>
      </p:pic>
    </p:spTree>
    <p:extLst>
      <p:ext uri="{BB962C8B-B14F-4D97-AF65-F5344CB8AC3E}">
        <p14:creationId xmlns:p14="http://schemas.microsoft.com/office/powerpoint/2010/main" val="1708511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7CB574-1001-47D9-8395-3C5E09A1B80A}"/>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416BE8C9-9FA3-4EC3-800C-AF821770F165}"/>
              </a:ext>
            </a:extLst>
          </p:cNvPr>
          <p:cNvSpPr>
            <a:spLocks noGrp="1"/>
          </p:cNvSpPr>
          <p:nvPr>
            <p:ph sz="half" idx="1"/>
          </p:nvPr>
        </p:nvSpPr>
        <p:spPr>
          <a:xfrm>
            <a:off x="1024128" y="2285999"/>
            <a:ext cx="4860036" cy="4129549"/>
          </a:xfrm>
        </p:spPr>
        <p:txBody>
          <a:bodyPr>
            <a:noAutofit/>
          </a:bodyPr>
          <a:lstStyle/>
          <a:p>
            <a:r>
              <a:rPr lang="ru-RU" sz="1800" dirty="0">
                <a:latin typeface="Bookman Old Style" panose="02050604050505020204" pitchFamily="18" charset="0"/>
              </a:rPr>
              <a:t>Пункт 1.а</a:t>
            </a:r>
          </a:p>
          <a:p>
            <a:r>
              <a:rPr lang="ru-RU" sz="1800" dirty="0">
                <a:latin typeface="Bookman Old Style" panose="02050604050505020204" pitchFamily="18" charset="0"/>
              </a:rPr>
              <a:t>Для каждого дома определить ближайший от узла объект (путь “туда”), ближайший к объекту узел (путь “обратно”), объект, расстояние до которого и обратно минимально (“туда и обратно”).</a:t>
            </a:r>
          </a:p>
        </p:txBody>
      </p:sp>
      <p:pic>
        <p:nvPicPr>
          <p:cNvPr id="6" name="Рисунок 5">
            <a:extLst>
              <a:ext uri="{FF2B5EF4-FFF2-40B4-BE49-F238E27FC236}">
                <a16:creationId xmlns:a16="http://schemas.microsoft.com/office/drawing/2014/main" id="{78DB2766-D362-473E-91E7-9F801783D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037" y="0"/>
            <a:ext cx="4292835" cy="6858000"/>
          </a:xfrm>
          <a:prstGeom prst="rect">
            <a:avLst/>
          </a:prstGeom>
        </p:spPr>
      </p:pic>
    </p:spTree>
    <p:extLst>
      <p:ext uri="{BB962C8B-B14F-4D97-AF65-F5344CB8AC3E}">
        <p14:creationId xmlns:p14="http://schemas.microsoft.com/office/powerpoint/2010/main" val="652945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5B195D-A66B-45EA-B36B-B4288BD0C6FF}"/>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endParaRPr lang="ru-RU" sz="4000" dirty="0"/>
          </a:p>
        </p:txBody>
      </p:sp>
      <p:sp>
        <p:nvSpPr>
          <p:cNvPr id="3" name="Объект 2">
            <a:extLst>
              <a:ext uri="{FF2B5EF4-FFF2-40B4-BE49-F238E27FC236}">
                <a16:creationId xmlns:a16="http://schemas.microsoft.com/office/drawing/2014/main" id="{F72AFAF5-B1C4-4393-84E1-F510757E8E94}"/>
              </a:ext>
            </a:extLst>
          </p:cNvPr>
          <p:cNvSpPr>
            <a:spLocks noGrp="1"/>
          </p:cNvSpPr>
          <p:nvPr>
            <p:ph sz="half" idx="1"/>
          </p:nvPr>
        </p:nvSpPr>
        <p:spPr>
          <a:xfrm>
            <a:off x="1024128" y="2286000"/>
            <a:ext cx="4270543" cy="4023360"/>
          </a:xfrm>
        </p:spPr>
        <p:txBody>
          <a:bodyPr>
            <a:normAutofit/>
          </a:bodyPr>
          <a:lstStyle/>
          <a:p>
            <a:r>
              <a:rPr lang="ru-RU" sz="1800" dirty="0">
                <a:latin typeface="Bookman Old Style" panose="02050604050505020204" pitchFamily="18" charset="0"/>
              </a:rPr>
              <a:t>Пункт 1.b</a:t>
            </a:r>
          </a:p>
          <a:p>
            <a:r>
              <a:rPr lang="ru-RU" sz="1800" dirty="0">
                <a:latin typeface="Bookman Old Style" panose="02050604050505020204" pitchFamily="18" charset="0"/>
              </a:rPr>
              <a:t>Для каждого дома определить объекты, расположенные не далее, чем в X км для каждого из трех вариантов “туда”, “обратно”, “туда и обратно”.</a:t>
            </a:r>
          </a:p>
        </p:txBody>
      </p:sp>
      <p:pic>
        <p:nvPicPr>
          <p:cNvPr id="4" name="Рисунок 3">
            <a:extLst>
              <a:ext uri="{FF2B5EF4-FFF2-40B4-BE49-F238E27FC236}">
                <a16:creationId xmlns:a16="http://schemas.microsoft.com/office/drawing/2014/main" id="{C80FE3C0-81C3-4F51-8B79-B6733CFD7937}"/>
              </a:ext>
            </a:extLst>
          </p:cNvPr>
          <p:cNvPicPr>
            <a:picLocks noChangeAspect="1"/>
          </p:cNvPicPr>
          <p:nvPr/>
        </p:nvPicPr>
        <p:blipFill>
          <a:blip r:embed="rId2"/>
          <a:stretch>
            <a:fillRect/>
          </a:stretch>
        </p:blipFill>
        <p:spPr>
          <a:xfrm>
            <a:off x="5480361" y="1637094"/>
            <a:ext cx="6496957" cy="2753109"/>
          </a:xfrm>
          <a:prstGeom prst="rect">
            <a:avLst/>
          </a:prstGeom>
        </p:spPr>
      </p:pic>
      <p:pic>
        <p:nvPicPr>
          <p:cNvPr id="7" name="Рисунок 6">
            <a:extLst>
              <a:ext uri="{FF2B5EF4-FFF2-40B4-BE49-F238E27FC236}">
                <a16:creationId xmlns:a16="http://schemas.microsoft.com/office/drawing/2014/main" id="{370AE2AD-3705-4D45-8FF9-DC531BB49B01}"/>
              </a:ext>
            </a:extLst>
          </p:cNvPr>
          <p:cNvPicPr>
            <a:picLocks noChangeAspect="1"/>
          </p:cNvPicPr>
          <p:nvPr/>
        </p:nvPicPr>
        <p:blipFill>
          <a:blip r:embed="rId3"/>
          <a:stretch>
            <a:fillRect/>
          </a:stretch>
        </p:blipFill>
        <p:spPr>
          <a:xfrm>
            <a:off x="5480361" y="4773169"/>
            <a:ext cx="5715798" cy="447737"/>
          </a:xfrm>
          <a:prstGeom prst="rect">
            <a:avLst/>
          </a:prstGeom>
        </p:spPr>
      </p:pic>
      <p:pic>
        <p:nvPicPr>
          <p:cNvPr id="8" name="Рисунок 7">
            <a:extLst>
              <a:ext uri="{FF2B5EF4-FFF2-40B4-BE49-F238E27FC236}">
                <a16:creationId xmlns:a16="http://schemas.microsoft.com/office/drawing/2014/main" id="{15092127-A788-4139-80FA-94B752B2F6BF}"/>
              </a:ext>
            </a:extLst>
          </p:cNvPr>
          <p:cNvPicPr>
            <a:picLocks noChangeAspect="1"/>
          </p:cNvPicPr>
          <p:nvPr/>
        </p:nvPicPr>
        <p:blipFill>
          <a:blip r:embed="rId4"/>
          <a:stretch>
            <a:fillRect/>
          </a:stretch>
        </p:blipFill>
        <p:spPr>
          <a:xfrm>
            <a:off x="1268422" y="4586209"/>
            <a:ext cx="3781953" cy="1924319"/>
          </a:xfrm>
          <a:prstGeom prst="rect">
            <a:avLst/>
          </a:prstGeom>
        </p:spPr>
      </p:pic>
    </p:spTree>
    <p:extLst>
      <p:ext uri="{BB962C8B-B14F-4D97-AF65-F5344CB8AC3E}">
        <p14:creationId xmlns:p14="http://schemas.microsoft.com/office/powerpoint/2010/main" val="100916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5B195D-A66B-45EA-B36B-B4288BD0C6FF}"/>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endParaRPr lang="ru-RU" sz="4000" dirty="0"/>
          </a:p>
        </p:txBody>
      </p:sp>
      <p:sp>
        <p:nvSpPr>
          <p:cNvPr id="3" name="Объект 2">
            <a:extLst>
              <a:ext uri="{FF2B5EF4-FFF2-40B4-BE49-F238E27FC236}">
                <a16:creationId xmlns:a16="http://schemas.microsoft.com/office/drawing/2014/main" id="{F72AFAF5-B1C4-4393-84E1-F510757E8E94}"/>
              </a:ext>
            </a:extLst>
          </p:cNvPr>
          <p:cNvSpPr>
            <a:spLocks noGrp="1"/>
          </p:cNvSpPr>
          <p:nvPr>
            <p:ph sz="half" idx="1"/>
          </p:nvPr>
        </p:nvSpPr>
        <p:spPr>
          <a:xfrm>
            <a:off x="1024128" y="2286000"/>
            <a:ext cx="4270543" cy="4318986"/>
          </a:xfrm>
        </p:spPr>
        <p:txBody>
          <a:bodyPr>
            <a:normAutofit lnSpcReduction="10000"/>
          </a:bodyPr>
          <a:lstStyle/>
          <a:p>
            <a:r>
              <a:rPr lang="ru-RU" sz="1800" dirty="0">
                <a:latin typeface="Bookman Old Style" panose="02050604050505020204" pitchFamily="18" charset="0"/>
              </a:rPr>
              <a:t>Пункт 1.b</a:t>
            </a:r>
          </a:p>
          <a:p>
            <a:r>
              <a:rPr lang="ru-RU" sz="1800" dirty="0">
                <a:latin typeface="Bookman Old Style" panose="02050604050505020204" pitchFamily="18" charset="0"/>
              </a:rPr>
              <a:t>Для каждого дома определить объекты, расположенные не далее, чем в X км для каждого из трех вариантов “туда”, “обратно”, “туда и обратно”.</a:t>
            </a:r>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r>
              <a:rPr lang="ru-RU" sz="1800" dirty="0">
                <a:latin typeface="Bookman Old Style" panose="02050604050505020204" pitchFamily="18" charset="0"/>
              </a:rPr>
              <a:t>Справа пример двух вершин, между которыми расстояние </a:t>
            </a:r>
            <a:r>
              <a:rPr lang="en-US" sz="1800" dirty="0">
                <a:latin typeface="Bookman Old Style" panose="02050604050505020204" pitchFamily="18" charset="0"/>
              </a:rPr>
              <a:t>&lt; 50.</a:t>
            </a:r>
            <a:endParaRPr lang="ru-RU" sz="1800" dirty="0">
              <a:latin typeface="Bookman Old Style" panose="02050604050505020204" pitchFamily="18" charset="0"/>
            </a:endParaRPr>
          </a:p>
        </p:txBody>
      </p:sp>
      <p:pic>
        <p:nvPicPr>
          <p:cNvPr id="6" name="Рисунок 5">
            <a:extLst>
              <a:ext uri="{FF2B5EF4-FFF2-40B4-BE49-F238E27FC236}">
                <a16:creationId xmlns:a16="http://schemas.microsoft.com/office/drawing/2014/main" id="{AEAC5C3E-E9EA-4123-AB4D-9863751A5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347" y="0"/>
            <a:ext cx="4292835" cy="6858000"/>
          </a:xfrm>
          <a:prstGeom prst="rect">
            <a:avLst/>
          </a:prstGeom>
        </p:spPr>
      </p:pic>
      <p:pic>
        <p:nvPicPr>
          <p:cNvPr id="9" name="Рисунок 8">
            <a:extLst>
              <a:ext uri="{FF2B5EF4-FFF2-40B4-BE49-F238E27FC236}">
                <a16:creationId xmlns:a16="http://schemas.microsoft.com/office/drawing/2014/main" id="{9C605B75-2F1A-4037-A716-389B66416AE1}"/>
              </a:ext>
            </a:extLst>
          </p:cNvPr>
          <p:cNvPicPr>
            <a:picLocks noChangeAspect="1"/>
          </p:cNvPicPr>
          <p:nvPr/>
        </p:nvPicPr>
        <p:blipFill>
          <a:blip r:embed="rId3"/>
          <a:stretch>
            <a:fillRect/>
          </a:stretch>
        </p:blipFill>
        <p:spPr>
          <a:xfrm>
            <a:off x="1024128" y="4035501"/>
            <a:ext cx="6230219" cy="1848108"/>
          </a:xfrm>
          <a:prstGeom prst="rect">
            <a:avLst/>
          </a:prstGeom>
        </p:spPr>
      </p:pic>
    </p:spTree>
    <p:extLst>
      <p:ext uri="{BB962C8B-B14F-4D97-AF65-F5344CB8AC3E}">
        <p14:creationId xmlns:p14="http://schemas.microsoft.com/office/powerpoint/2010/main" val="1870281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0"/>
            <a:ext cx="4754880" cy="1895383"/>
          </a:xfrm>
        </p:spPr>
        <p:txBody>
          <a:bodyPr>
            <a:normAutofit/>
          </a:bodyPr>
          <a:lstStyle/>
          <a:p>
            <a:r>
              <a:rPr lang="ru-RU" sz="1800" dirty="0">
                <a:latin typeface="Bookman Old Style" panose="02050604050505020204" pitchFamily="18" charset="0"/>
              </a:rPr>
              <a:t>Пункт 2</a:t>
            </a:r>
          </a:p>
          <a:p>
            <a:r>
              <a:rPr lang="ru-RU" sz="1800" dirty="0">
                <a:latin typeface="Bookman Old Style" panose="02050604050505020204" pitchFamily="18" charset="0"/>
              </a:rPr>
              <a:t>Определить, какой из объектов расположен так, что расстояние между ним и самым дальним домом минимально (“туда”, “обратно”, “туда и обратно”).</a:t>
            </a:r>
          </a:p>
        </p:txBody>
      </p:sp>
      <p:pic>
        <p:nvPicPr>
          <p:cNvPr id="4" name="Рисунок 3">
            <a:extLst>
              <a:ext uri="{FF2B5EF4-FFF2-40B4-BE49-F238E27FC236}">
                <a16:creationId xmlns:a16="http://schemas.microsoft.com/office/drawing/2014/main" id="{2C881CE7-17F2-43F0-9D72-4854BC3F1E52}"/>
              </a:ext>
            </a:extLst>
          </p:cNvPr>
          <p:cNvPicPr>
            <a:picLocks noChangeAspect="1"/>
          </p:cNvPicPr>
          <p:nvPr/>
        </p:nvPicPr>
        <p:blipFill>
          <a:blip r:embed="rId2"/>
          <a:stretch>
            <a:fillRect/>
          </a:stretch>
        </p:blipFill>
        <p:spPr>
          <a:xfrm>
            <a:off x="6096000" y="555545"/>
            <a:ext cx="5496542" cy="6071937"/>
          </a:xfrm>
          <a:prstGeom prst="rect">
            <a:avLst/>
          </a:prstGeom>
        </p:spPr>
      </p:pic>
    </p:spTree>
    <p:extLst>
      <p:ext uri="{BB962C8B-B14F-4D97-AF65-F5344CB8AC3E}">
        <p14:creationId xmlns:p14="http://schemas.microsoft.com/office/powerpoint/2010/main" val="95514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1"/>
            <a:ext cx="4754880" cy="4079288"/>
          </a:xfrm>
        </p:spPr>
        <p:txBody>
          <a:bodyPr>
            <a:normAutofit/>
          </a:bodyPr>
          <a:lstStyle/>
          <a:p>
            <a:r>
              <a:rPr lang="ru-RU" sz="1800" dirty="0">
                <a:latin typeface="Bookman Old Style" panose="02050604050505020204" pitchFamily="18" charset="0"/>
              </a:rPr>
              <a:t>Пункт 2</a:t>
            </a:r>
          </a:p>
          <a:p>
            <a:endParaRPr lang="ru-RU" sz="1800" dirty="0">
              <a:latin typeface="Bookman Old Style" panose="02050604050505020204" pitchFamily="18" charset="0"/>
            </a:endParaRPr>
          </a:p>
          <a:p>
            <a:endParaRPr lang="ru-RU" sz="1800" dirty="0">
              <a:latin typeface="Bookman Old Style" panose="02050604050505020204" pitchFamily="18" charset="0"/>
            </a:endParaRPr>
          </a:p>
          <a:p>
            <a:endParaRPr lang="ru-RU" sz="1800" dirty="0">
              <a:latin typeface="Bookman Old Style" panose="02050604050505020204" pitchFamily="18" charset="0"/>
            </a:endParaRPr>
          </a:p>
          <a:p>
            <a:endParaRPr lang="ru-RU" sz="1800" dirty="0">
              <a:latin typeface="Bookman Old Style" panose="02050604050505020204" pitchFamily="18" charset="0"/>
            </a:endParaRPr>
          </a:p>
          <a:p>
            <a:endParaRPr lang="ru-RU" sz="1800" dirty="0">
              <a:latin typeface="Bookman Old Style" panose="02050604050505020204" pitchFamily="18" charset="0"/>
            </a:endParaRPr>
          </a:p>
          <a:p>
            <a:endParaRPr lang="ru-RU" sz="1800" dirty="0">
              <a:latin typeface="Bookman Old Style" panose="02050604050505020204" pitchFamily="18" charset="0"/>
            </a:endParaRPr>
          </a:p>
        </p:txBody>
      </p:sp>
      <p:pic>
        <p:nvPicPr>
          <p:cNvPr id="5" name="Рисунок 4">
            <a:extLst>
              <a:ext uri="{FF2B5EF4-FFF2-40B4-BE49-F238E27FC236}">
                <a16:creationId xmlns:a16="http://schemas.microsoft.com/office/drawing/2014/main" id="{23F35942-3258-439C-848A-81DC15E7EAAC}"/>
              </a:ext>
            </a:extLst>
          </p:cNvPr>
          <p:cNvPicPr>
            <a:picLocks noChangeAspect="1"/>
          </p:cNvPicPr>
          <p:nvPr/>
        </p:nvPicPr>
        <p:blipFill>
          <a:blip r:embed="rId2"/>
          <a:stretch>
            <a:fillRect/>
          </a:stretch>
        </p:blipFill>
        <p:spPr>
          <a:xfrm>
            <a:off x="1053328" y="2822629"/>
            <a:ext cx="5992061" cy="447737"/>
          </a:xfrm>
          <a:prstGeom prst="rect">
            <a:avLst/>
          </a:prstGeom>
        </p:spPr>
      </p:pic>
      <p:pic>
        <p:nvPicPr>
          <p:cNvPr id="6" name="Рисунок 5">
            <a:extLst>
              <a:ext uri="{FF2B5EF4-FFF2-40B4-BE49-F238E27FC236}">
                <a16:creationId xmlns:a16="http://schemas.microsoft.com/office/drawing/2014/main" id="{CF71E49C-DFD4-4B9F-A560-B2B3E59E4D5B}"/>
              </a:ext>
            </a:extLst>
          </p:cNvPr>
          <p:cNvPicPr>
            <a:picLocks noChangeAspect="1"/>
          </p:cNvPicPr>
          <p:nvPr/>
        </p:nvPicPr>
        <p:blipFill>
          <a:blip r:embed="rId3"/>
          <a:stretch>
            <a:fillRect/>
          </a:stretch>
        </p:blipFill>
        <p:spPr>
          <a:xfrm>
            <a:off x="1053328" y="3586133"/>
            <a:ext cx="3124636" cy="990738"/>
          </a:xfrm>
          <a:prstGeom prst="rect">
            <a:avLst/>
          </a:prstGeom>
        </p:spPr>
      </p:pic>
      <p:pic>
        <p:nvPicPr>
          <p:cNvPr id="7" name="Рисунок 6">
            <a:extLst>
              <a:ext uri="{FF2B5EF4-FFF2-40B4-BE49-F238E27FC236}">
                <a16:creationId xmlns:a16="http://schemas.microsoft.com/office/drawing/2014/main" id="{9C42E8AE-E6D4-4298-B341-85B4D6F18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1887" y="0"/>
            <a:ext cx="4292835" cy="6858000"/>
          </a:xfrm>
          <a:prstGeom prst="rect">
            <a:avLst/>
          </a:prstGeom>
        </p:spPr>
      </p:pic>
    </p:spTree>
    <p:extLst>
      <p:ext uri="{BB962C8B-B14F-4D97-AF65-F5344CB8AC3E}">
        <p14:creationId xmlns:p14="http://schemas.microsoft.com/office/powerpoint/2010/main" val="4077389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07AD1F-050F-4A25-BBE7-206DAD25976D}"/>
              </a:ext>
            </a:extLst>
          </p:cNvPr>
          <p:cNvSpPr>
            <a:spLocks noGrp="1"/>
          </p:cNvSpPr>
          <p:nvPr>
            <p:ph type="title"/>
          </p:nvPr>
        </p:nvSpPr>
        <p:spPr>
          <a:xfrm>
            <a:off x="1024128" y="585216"/>
            <a:ext cx="9788874" cy="1499616"/>
          </a:xfrm>
        </p:spPr>
        <p:txBody>
          <a:bodyPr>
            <a:normAutofit/>
          </a:bodyPr>
          <a:lstStyle/>
          <a:p>
            <a:r>
              <a:rPr lang="ru-RU" sz="4000" dirty="0">
                <a:latin typeface="Bookman Old Style" panose="02050604050505020204" pitchFamily="18" charset="0"/>
              </a:rPr>
              <a:t>ИСПОЛЬЗОВАННЫЕ ТЕХНОЛОГИИ</a:t>
            </a:r>
          </a:p>
        </p:txBody>
      </p:sp>
      <p:sp>
        <p:nvSpPr>
          <p:cNvPr id="3" name="Объект 2">
            <a:extLst>
              <a:ext uri="{FF2B5EF4-FFF2-40B4-BE49-F238E27FC236}">
                <a16:creationId xmlns:a16="http://schemas.microsoft.com/office/drawing/2014/main" id="{4FE89036-F084-45C9-86E9-788983F13ED7}"/>
              </a:ext>
            </a:extLst>
          </p:cNvPr>
          <p:cNvSpPr>
            <a:spLocks noGrp="1"/>
          </p:cNvSpPr>
          <p:nvPr>
            <p:ph idx="1"/>
          </p:nvPr>
        </p:nvSpPr>
        <p:spPr/>
        <p:txBody>
          <a:bodyPr>
            <a:noAutofit/>
          </a:bodyPr>
          <a:lstStyle/>
          <a:p>
            <a:r>
              <a:rPr lang="ru-RU" sz="1800" dirty="0">
                <a:latin typeface="Bookman Old Style" panose="02050604050505020204" pitchFamily="18" charset="0"/>
              </a:rPr>
              <a:t>Язык программирования </a:t>
            </a:r>
            <a:r>
              <a:rPr lang="en-US" sz="1800" dirty="0">
                <a:latin typeface="Bookman Old Style" panose="02050604050505020204" pitchFamily="18" charset="0"/>
              </a:rPr>
              <a:t>Python 3.7</a:t>
            </a:r>
          </a:p>
          <a:p>
            <a:r>
              <a:rPr lang="ru-RU" sz="1800" dirty="0">
                <a:latin typeface="Bookman Old Style" panose="02050604050505020204" pitchFamily="18" charset="0"/>
              </a:rPr>
              <a:t>Среда разработки: </a:t>
            </a:r>
            <a:r>
              <a:rPr lang="en-US" sz="1800" dirty="0">
                <a:latin typeface="Bookman Old Style" panose="02050604050505020204" pitchFamily="18" charset="0"/>
              </a:rPr>
              <a:t>Anaconda </a:t>
            </a:r>
            <a:r>
              <a:rPr lang="en-US" sz="1800" dirty="0" err="1">
                <a:latin typeface="Bookman Old Style" panose="02050604050505020204" pitchFamily="18" charset="0"/>
              </a:rPr>
              <a:t>Jupyter</a:t>
            </a:r>
            <a:r>
              <a:rPr lang="en-US" sz="1800" dirty="0">
                <a:latin typeface="Bookman Old Style" panose="02050604050505020204" pitchFamily="18" charset="0"/>
              </a:rPr>
              <a:t> Notebook, Google </a:t>
            </a:r>
            <a:r>
              <a:rPr lang="en-US" sz="1800" dirty="0" err="1">
                <a:latin typeface="Bookman Old Style" panose="02050604050505020204" pitchFamily="18" charset="0"/>
              </a:rPr>
              <a:t>Colab</a:t>
            </a:r>
            <a:endParaRPr lang="en-US" sz="1800" dirty="0">
              <a:latin typeface="Bookman Old Style" panose="02050604050505020204" pitchFamily="18" charset="0"/>
            </a:endParaRPr>
          </a:p>
          <a:p>
            <a:r>
              <a:rPr lang="ru-RU" sz="1800" dirty="0">
                <a:latin typeface="Bookman Old Style" panose="02050604050505020204" pitchFamily="18" charset="0"/>
              </a:rPr>
              <a:t>Библиотеки:</a:t>
            </a:r>
          </a:p>
          <a:p>
            <a:pPr lvl="1">
              <a:buFont typeface="Arial" panose="020B0604020202020204" pitchFamily="34" charset="0"/>
              <a:buChar char="•"/>
            </a:pPr>
            <a:r>
              <a:rPr lang="en-US" dirty="0" err="1">
                <a:latin typeface="Bookman Old Style" panose="02050604050505020204" pitchFamily="18" charset="0"/>
              </a:rPr>
              <a:t>osmnx</a:t>
            </a:r>
            <a:endParaRPr lang="ru-RU" dirty="0">
              <a:latin typeface="Bookman Old Style" panose="02050604050505020204" pitchFamily="18" charset="0"/>
            </a:endParaRPr>
          </a:p>
          <a:p>
            <a:pPr lvl="1">
              <a:buFont typeface="Arial" panose="020B0604020202020204" pitchFamily="34" charset="0"/>
              <a:buChar char="•"/>
            </a:pPr>
            <a:r>
              <a:rPr lang="en-US" dirty="0" err="1">
                <a:latin typeface="Bookman Old Style" panose="02050604050505020204" pitchFamily="18" charset="0"/>
              </a:rPr>
              <a:t>networkx</a:t>
            </a:r>
            <a:endParaRPr lang="en-US" dirty="0">
              <a:latin typeface="Bookman Old Style" panose="02050604050505020204" pitchFamily="18" charset="0"/>
            </a:endParaRPr>
          </a:p>
          <a:p>
            <a:pPr lvl="1">
              <a:buFont typeface="Arial" panose="020B0604020202020204" pitchFamily="34" charset="0"/>
              <a:buChar char="•"/>
            </a:pPr>
            <a:r>
              <a:rPr lang="en-US" dirty="0">
                <a:latin typeface="Bookman Old Style" panose="02050604050505020204" pitchFamily="18" charset="0"/>
              </a:rPr>
              <a:t>matplotlib</a:t>
            </a:r>
          </a:p>
          <a:p>
            <a:pPr lvl="1">
              <a:buFont typeface="Arial" panose="020B0604020202020204" pitchFamily="34" charset="0"/>
              <a:buChar char="•"/>
            </a:pPr>
            <a:r>
              <a:rPr lang="en-US" dirty="0" err="1">
                <a:latin typeface="Bookman Old Style" panose="02050604050505020204" pitchFamily="18" charset="0"/>
              </a:rPr>
              <a:t>numpy</a:t>
            </a:r>
            <a:r>
              <a:rPr lang="en-US" dirty="0">
                <a:latin typeface="Bookman Old Style" panose="02050604050505020204" pitchFamily="18" charset="0"/>
              </a:rPr>
              <a:t> </a:t>
            </a:r>
          </a:p>
          <a:p>
            <a:pPr lvl="1">
              <a:buFont typeface="Arial" panose="020B0604020202020204" pitchFamily="34" charset="0"/>
              <a:buChar char="•"/>
            </a:pPr>
            <a:r>
              <a:rPr lang="en-US" dirty="0">
                <a:latin typeface="Bookman Old Style" panose="02050604050505020204" pitchFamily="18" charset="0"/>
              </a:rPr>
              <a:t>pandas</a:t>
            </a:r>
          </a:p>
          <a:p>
            <a:pPr lvl="1">
              <a:buFont typeface="Arial" panose="020B0604020202020204" pitchFamily="34" charset="0"/>
              <a:buChar char="•"/>
            </a:pPr>
            <a:r>
              <a:rPr lang="en-US" dirty="0">
                <a:latin typeface="Bookman Old Style" panose="02050604050505020204" pitchFamily="18" charset="0"/>
              </a:rPr>
              <a:t>random</a:t>
            </a:r>
          </a:p>
          <a:p>
            <a:pPr lvl="1">
              <a:buFont typeface="Arial" panose="020B0604020202020204" pitchFamily="34" charset="0"/>
              <a:buChar char="•"/>
            </a:pPr>
            <a:r>
              <a:rPr lang="en-US" dirty="0">
                <a:latin typeface="Bookman Old Style" panose="02050604050505020204" pitchFamily="18" charset="0"/>
              </a:rPr>
              <a:t>csv</a:t>
            </a:r>
            <a:endParaRPr lang="ru-RU" dirty="0">
              <a:latin typeface="Bookman Old Style" panose="02050604050505020204" pitchFamily="18" charset="0"/>
            </a:endParaRPr>
          </a:p>
          <a:p>
            <a:pPr lvl="1">
              <a:buFont typeface="Arial" panose="020B0604020202020204" pitchFamily="34" charset="0"/>
              <a:buChar char="•"/>
            </a:pPr>
            <a:r>
              <a:rPr lang="en-US" dirty="0" err="1">
                <a:latin typeface="Bookman Old Style" panose="02050604050505020204" pitchFamily="18" charset="0"/>
              </a:rPr>
              <a:t>heapq</a:t>
            </a:r>
            <a:endParaRPr lang="ru-RU" dirty="0">
              <a:latin typeface="Bookman Old Style" panose="02050604050505020204" pitchFamily="18" charset="0"/>
            </a:endParaRPr>
          </a:p>
          <a:p>
            <a:pPr lvl="1">
              <a:buFont typeface="Arial" panose="020B0604020202020204" pitchFamily="34" charset="0"/>
              <a:buChar char="•"/>
            </a:pPr>
            <a:r>
              <a:rPr lang="en-US" dirty="0" err="1">
                <a:latin typeface="Bookman Old Style" panose="02050604050505020204" pitchFamily="18" charset="0"/>
              </a:rPr>
              <a:t>scipy</a:t>
            </a:r>
            <a:endParaRPr lang="ru-RU" dirty="0">
              <a:latin typeface="Bookman Old Style" panose="02050604050505020204" pitchFamily="18" charset="0"/>
            </a:endParaRPr>
          </a:p>
        </p:txBody>
      </p:sp>
    </p:spTree>
    <p:extLst>
      <p:ext uri="{BB962C8B-B14F-4D97-AF65-F5344CB8AC3E}">
        <p14:creationId xmlns:p14="http://schemas.microsoft.com/office/powerpoint/2010/main" val="3126151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0"/>
            <a:ext cx="4754880" cy="2277122"/>
          </a:xfrm>
        </p:spPr>
        <p:txBody>
          <a:bodyPr>
            <a:normAutofit/>
          </a:bodyPr>
          <a:lstStyle/>
          <a:p>
            <a:r>
              <a:rPr lang="ru-RU" sz="1800" dirty="0">
                <a:latin typeface="Bookman Old Style" panose="02050604050505020204" pitchFamily="18" charset="0"/>
              </a:rPr>
              <a:t>Пункт 2</a:t>
            </a:r>
          </a:p>
          <a:p>
            <a:r>
              <a:rPr lang="ru-RU" sz="1800" dirty="0">
                <a:latin typeface="Bookman Old Style" panose="02050604050505020204" pitchFamily="18" charset="0"/>
              </a:rPr>
              <a:t>Определить, какой из объектов расположен так, что расстояние между ним и самым дальним домом минимально (“туда”, “обратно”, “туда и обратно”).</a:t>
            </a:r>
          </a:p>
          <a:p>
            <a:r>
              <a:rPr lang="ru-RU" sz="1800" dirty="0">
                <a:latin typeface="Bookman Old Style" panose="02050604050505020204" pitchFamily="18" charset="0"/>
              </a:rPr>
              <a:t>Визуализация данного дерева.</a:t>
            </a:r>
          </a:p>
        </p:txBody>
      </p:sp>
      <p:pic>
        <p:nvPicPr>
          <p:cNvPr id="6" name="Рисунок 5">
            <a:extLst>
              <a:ext uri="{FF2B5EF4-FFF2-40B4-BE49-F238E27FC236}">
                <a16:creationId xmlns:a16="http://schemas.microsoft.com/office/drawing/2014/main" id="{91DB579A-29DC-475D-9011-F2C16B451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782" y="-4439"/>
            <a:ext cx="4292835" cy="6858000"/>
          </a:xfrm>
          <a:prstGeom prst="rect">
            <a:avLst/>
          </a:prstGeom>
        </p:spPr>
      </p:pic>
    </p:spTree>
    <p:extLst>
      <p:ext uri="{BB962C8B-B14F-4D97-AF65-F5344CB8AC3E}">
        <p14:creationId xmlns:p14="http://schemas.microsoft.com/office/powerpoint/2010/main" val="3878862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0"/>
            <a:ext cx="4754880" cy="3591017"/>
          </a:xfrm>
        </p:spPr>
        <p:txBody>
          <a:bodyPr>
            <a:normAutofit/>
          </a:bodyPr>
          <a:lstStyle/>
          <a:p>
            <a:r>
              <a:rPr lang="ru-RU" sz="1800" dirty="0">
                <a:latin typeface="Bookman Old Style" panose="02050604050505020204" pitchFamily="18" charset="0"/>
              </a:rPr>
              <a:t>Пункт 3</a:t>
            </a:r>
          </a:p>
          <a:p>
            <a:r>
              <a:rPr lang="ru-RU" sz="1800" dirty="0">
                <a:latin typeface="Bookman Old Style" panose="02050604050505020204" pitchFamily="18" charset="0"/>
              </a:rPr>
              <a:t>Определить, для какого объекта инфраструктуры сумма кратчайших расстояний от него до всех домов минимальна.</a:t>
            </a:r>
          </a:p>
        </p:txBody>
      </p:sp>
      <p:pic>
        <p:nvPicPr>
          <p:cNvPr id="5" name="Рисунок 4">
            <a:extLst>
              <a:ext uri="{FF2B5EF4-FFF2-40B4-BE49-F238E27FC236}">
                <a16:creationId xmlns:a16="http://schemas.microsoft.com/office/drawing/2014/main" id="{72A0CDC9-2D8C-4BDF-908F-6C1EC132AA6E}"/>
              </a:ext>
            </a:extLst>
          </p:cNvPr>
          <p:cNvPicPr>
            <a:picLocks noChangeAspect="1"/>
          </p:cNvPicPr>
          <p:nvPr/>
        </p:nvPicPr>
        <p:blipFill>
          <a:blip r:embed="rId2"/>
          <a:stretch>
            <a:fillRect/>
          </a:stretch>
        </p:blipFill>
        <p:spPr>
          <a:xfrm>
            <a:off x="6566655" y="2084832"/>
            <a:ext cx="4601217" cy="3258005"/>
          </a:xfrm>
          <a:prstGeom prst="rect">
            <a:avLst/>
          </a:prstGeom>
        </p:spPr>
      </p:pic>
      <p:pic>
        <p:nvPicPr>
          <p:cNvPr id="6" name="Рисунок 5">
            <a:extLst>
              <a:ext uri="{FF2B5EF4-FFF2-40B4-BE49-F238E27FC236}">
                <a16:creationId xmlns:a16="http://schemas.microsoft.com/office/drawing/2014/main" id="{DBC1F375-C56C-4B68-87C7-CA23BFAF327A}"/>
              </a:ext>
            </a:extLst>
          </p:cNvPr>
          <p:cNvPicPr>
            <a:picLocks noChangeAspect="1"/>
          </p:cNvPicPr>
          <p:nvPr/>
        </p:nvPicPr>
        <p:blipFill>
          <a:blip r:embed="rId3"/>
          <a:stretch>
            <a:fillRect/>
          </a:stretch>
        </p:blipFill>
        <p:spPr>
          <a:xfrm>
            <a:off x="6566655" y="5663099"/>
            <a:ext cx="4220164" cy="609685"/>
          </a:xfrm>
          <a:prstGeom prst="rect">
            <a:avLst/>
          </a:prstGeom>
        </p:spPr>
      </p:pic>
    </p:spTree>
    <p:extLst>
      <p:ext uri="{BB962C8B-B14F-4D97-AF65-F5344CB8AC3E}">
        <p14:creationId xmlns:p14="http://schemas.microsoft.com/office/powerpoint/2010/main" val="715396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0"/>
            <a:ext cx="4754880" cy="1895383"/>
          </a:xfrm>
        </p:spPr>
        <p:txBody>
          <a:bodyPr>
            <a:normAutofit/>
          </a:bodyPr>
          <a:lstStyle/>
          <a:p>
            <a:r>
              <a:rPr lang="ru-RU" sz="1800" dirty="0">
                <a:latin typeface="Bookman Old Style" panose="02050604050505020204" pitchFamily="18" charset="0"/>
              </a:rPr>
              <a:t>Пункт 4</a:t>
            </a:r>
          </a:p>
          <a:p>
            <a:r>
              <a:rPr lang="ru-RU" sz="1800" dirty="0">
                <a:latin typeface="Bookman Old Style" panose="02050604050505020204" pitchFamily="18" charset="0"/>
              </a:rPr>
              <a:t>Определить, для какого объекта инфраструктуры построенное дерево кратчайших путей имеет минимальный вес.</a:t>
            </a:r>
          </a:p>
        </p:txBody>
      </p:sp>
      <p:pic>
        <p:nvPicPr>
          <p:cNvPr id="4" name="Рисунок 3">
            <a:extLst>
              <a:ext uri="{FF2B5EF4-FFF2-40B4-BE49-F238E27FC236}">
                <a16:creationId xmlns:a16="http://schemas.microsoft.com/office/drawing/2014/main" id="{45AFB6DB-1CAB-4245-BE70-BDA288D14C5C}"/>
              </a:ext>
            </a:extLst>
          </p:cNvPr>
          <p:cNvPicPr>
            <a:picLocks noChangeAspect="1"/>
          </p:cNvPicPr>
          <p:nvPr/>
        </p:nvPicPr>
        <p:blipFill>
          <a:blip r:embed="rId2"/>
          <a:stretch>
            <a:fillRect/>
          </a:stretch>
        </p:blipFill>
        <p:spPr>
          <a:xfrm>
            <a:off x="1024128" y="4382551"/>
            <a:ext cx="5153744" cy="2152950"/>
          </a:xfrm>
          <a:prstGeom prst="rect">
            <a:avLst/>
          </a:prstGeom>
        </p:spPr>
      </p:pic>
      <p:pic>
        <p:nvPicPr>
          <p:cNvPr id="8" name="Рисунок 7">
            <a:extLst>
              <a:ext uri="{FF2B5EF4-FFF2-40B4-BE49-F238E27FC236}">
                <a16:creationId xmlns:a16="http://schemas.microsoft.com/office/drawing/2014/main" id="{C01BF86D-A07D-411E-A0AF-26A0F09695FD}"/>
              </a:ext>
            </a:extLst>
          </p:cNvPr>
          <p:cNvPicPr>
            <a:picLocks noChangeAspect="1"/>
          </p:cNvPicPr>
          <p:nvPr/>
        </p:nvPicPr>
        <p:blipFill>
          <a:blip r:embed="rId3"/>
          <a:stretch>
            <a:fillRect/>
          </a:stretch>
        </p:blipFill>
        <p:spPr>
          <a:xfrm>
            <a:off x="7555111" y="224701"/>
            <a:ext cx="2905530" cy="4210638"/>
          </a:xfrm>
          <a:prstGeom prst="rect">
            <a:avLst/>
          </a:prstGeom>
        </p:spPr>
      </p:pic>
      <p:pic>
        <p:nvPicPr>
          <p:cNvPr id="9" name="Рисунок 8">
            <a:extLst>
              <a:ext uri="{FF2B5EF4-FFF2-40B4-BE49-F238E27FC236}">
                <a16:creationId xmlns:a16="http://schemas.microsoft.com/office/drawing/2014/main" id="{E2D4F8F9-AA6F-46C4-BE33-4323A341A831}"/>
              </a:ext>
            </a:extLst>
          </p:cNvPr>
          <p:cNvPicPr>
            <a:picLocks noChangeAspect="1"/>
          </p:cNvPicPr>
          <p:nvPr/>
        </p:nvPicPr>
        <p:blipFill>
          <a:blip r:embed="rId4"/>
          <a:stretch>
            <a:fillRect/>
          </a:stretch>
        </p:blipFill>
        <p:spPr>
          <a:xfrm>
            <a:off x="6347298" y="4525445"/>
            <a:ext cx="5096586" cy="2010056"/>
          </a:xfrm>
          <a:prstGeom prst="rect">
            <a:avLst/>
          </a:prstGeom>
        </p:spPr>
      </p:pic>
    </p:spTree>
    <p:extLst>
      <p:ext uri="{BB962C8B-B14F-4D97-AF65-F5344CB8AC3E}">
        <p14:creationId xmlns:p14="http://schemas.microsoft.com/office/powerpoint/2010/main" val="133455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637C34-1719-4130-9112-6A0C4E354F85}"/>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p>
        </p:txBody>
      </p:sp>
      <p:sp>
        <p:nvSpPr>
          <p:cNvPr id="5" name="Объект 4">
            <a:extLst>
              <a:ext uri="{FF2B5EF4-FFF2-40B4-BE49-F238E27FC236}">
                <a16:creationId xmlns:a16="http://schemas.microsoft.com/office/drawing/2014/main" id="{F59BB189-0977-4C36-AB41-1F2B24273CF5}"/>
              </a:ext>
            </a:extLst>
          </p:cNvPr>
          <p:cNvSpPr>
            <a:spLocks noGrp="1"/>
          </p:cNvSpPr>
          <p:nvPr>
            <p:ph idx="1"/>
          </p:nvPr>
        </p:nvSpPr>
        <p:spPr/>
        <p:txBody>
          <a:bodyPr>
            <a:normAutofit/>
          </a:bodyPr>
          <a:lstStyle/>
          <a:p>
            <a:r>
              <a:rPr lang="ru-RU" sz="1800" dirty="0">
                <a:latin typeface="Bookman Old Style" panose="02050604050505020204" pitchFamily="18" charset="0"/>
              </a:rPr>
              <a:t>В качестве метода кластеризации было предложено использовать метод полной связи (</a:t>
            </a:r>
            <a:r>
              <a:rPr lang="ru-RU" sz="1800" dirty="0" err="1">
                <a:latin typeface="Bookman Old Style" panose="02050604050505020204" pitchFamily="18" charset="0"/>
              </a:rPr>
              <a:t>сomplete-linkage</a:t>
            </a:r>
            <a:r>
              <a:rPr lang="ru-RU" sz="1800" dirty="0">
                <a:latin typeface="Bookman Old Style" panose="02050604050505020204" pitchFamily="18" charset="0"/>
              </a:rPr>
              <a:t> </a:t>
            </a:r>
            <a:r>
              <a:rPr lang="ru-RU" sz="1800" dirty="0" err="1">
                <a:latin typeface="Bookman Old Style" panose="02050604050505020204" pitchFamily="18" charset="0"/>
              </a:rPr>
              <a:t>clustering</a:t>
            </a:r>
            <a:r>
              <a:rPr lang="ru-RU" sz="1800" dirty="0">
                <a:latin typeface="Bookman Old Style" panose="02050604050505020204" pitchFamily="18" charset="0"/>
              </a:rPr>
              <a:t>).</a:t>
            </a:r>
          </a:p>
          <a:p>
            <a:r>
              <a:rPr lang="ru-RU" sz="1800" dirty="0">
                <a:latin typeface="Bookman Old Style" panose="02050604050505020204" pitchFamily="18" charset="0"/>
              </a:rPr>
              <a:t>Для этого нами была использована библиотека </a:t>
            </a:r>
            <a:r>
              <a:rPr lang="en-US" sz="1800" dirty="0" err="1">
                <a:latin typeface="Bookman Old Style" panose="02050604050505020204" pitchFamily="18" charset="0"/>
              </a:rPr>
              <a:t>scipy.cluster.hierarchy</a:t>
            </a:r>
            <a:r>
              <a:rPr lang="en-US" sz="1800" dirty="0">
                <a:latin typeface="Bookman Old Style" panose="02050604050505020204" pitchFamily="18" charset="0"/>
              </a:rPr>
              <a:t>.</a:t>
            </a:r>
            <a:r>
              <a:rPr lang="ru-RU" sz="1800" dirty="0">
                <a:latin typeface="Bookman Old Style" panose="02050604050505020204" pitchFamily="18" charset="0"/>
              </a:rPr>
              <a:t> и методы </a:t>
            </a:r>
            <a:r>
              <a:rPr lang="en-US" sz="1800" dirty="0">
                <a:latin typeface="Bookman Old Style" panose="02050604050505020204" pitchFamily="18" charset="0"/>
              </a:rPr>
              <a:t>linkage (method='complete’) (</a:t>
            </a:r>
            <a:r>
              <a:rPr lang="ru-RU" sz="1800" dirty="0">
                <a:latin typeface="Bookman Old Style" panose="02050604050505020204" pitchFamily="18" charset="0"/>
              </a:rPr>
              <a:t>для выполнения второго пункта задания) и </a:t>
            </a:r>
            <a:r>
              <a:rPr lang="en-US" sz="1800" dirty="0" err="1">
                <a:latin typeface="Bookman Old Style" panose="02050604050505020204" pitchFamily="18" charset="0"/>
              </a:rPr>
              <a:t>fcluster</a:t>
            </a:r>
            <a:r>
              <a:rPr lang="en-US" sz="1800" dirty="0">
                <a:latin typeface="Bookman Old Style" panose="02050604050505020204" pitchFamily="18" charset="0"/>
              </a:rPr>
              <a:t>(Z, k, criterion = '</a:t>
            </a:r>
            <a:r>
              <a:rPr lang="en-US" sz="1800" dirty="0" err="1">
                <a:latin typeface="Bookman Old Style" panose="02050604050505020204" pitchFamily="18" charset="0"/>
              </a:rPr>
              <a:t>maxclust</a:t>
            </a:r>
            <a:r>
              <a:rPr lang="en-US" sz="1800" dirty="0">
                <a:latin typeface="Bookman Old Style" panose="02050604050505020204" pitchFamily="18" charset="0"/>
              </a:rPr>
              <a:t>’)</a:t>
            </a:r>
            <a:r>
              <a:rPr lang="ru-RU" sz="1800" dirty="0">
                <a:latin typeface="Bookman Old Style" panose="02050604050505020204" pitchFamily="18" charset="0"/>
              </a:rPr>
              <a:t> (для выполнения 3 и 4 пунктов).</a:t>
            </a:r>
          </a:p>
          <a:p>
            <a:r>
              <a:rPr lang="ru-RU" sz="1800" dirty="0">
                <a:latin typeface="Bookman Old Style" panose="02050604050505020204" pitchFamily="18" charset="0"/>
              </a:rPr>
              <a:t>Для построение </a:t>
            </a:r>
            <a:r>
              <a:rPr lang="ru-RU" sz="1800" dirty="0" err="1">
                <a:latin typeface="Bookman Old Style" panose="02050604050505020204" pitchFamily="18" charset="0"/>
              </a:rPr>
              <a:t>дендрограммы</a:t>
            </a:r>
            <a:r>
              <a:rPr lang="ru-RU" sz="1800" dirty="0">
                <a:latin typeface="Bookman Old Style" panose="02050604050505020204" pitchFamily="18" charset="0"/>
              </a:rPr>
              <a:t> также использовалась встроенная функция </a:t>
            </a:r>
            <a:r>
              <a:rPr lang="en-US" sz="1800" dirty="0">
                <a:latin typeface="Bookman Old Style" panose="02050604050505020204" pitchFamily="18" charset="0"/>
              </a:rPr>
              <a:t>dendrogram</a:t>
            </a:r>
            <a:r>
              <a:rPr lang="ru-RU" sz="1800" dirty="0">
                <a:latin typeface="Bookman Old Style" panose="02050604050505020204" pitchFamily="18" charset="0"/>
              </a:rPr>
              <a:t>().</a:t>
            </a:r>
          </a:p>
        </p:txBody>
      </p:sp>
    </p:spTree>
    <p:extLst>
      <p:ext uri="{BB962C8B-B14F-4D97-AF65-F5344CB8AC3E}">
        <p14:creationId xmlns:p14="http://schemas.microsoft.com/office/powerpoint/2010/main" val="3680267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p:txBody>
          <a:bodyPr>
            <a:normAutofit/>
          </a:bodyPr>
          <a:lstStyle/>
          <a:p>
            <a:r>
              <a:rPr lang="ru-RU" sz="1800" dirty="0">
                <a:latin typeface="Bookman Old Style" panose="02050604050505020204" pitchFamily="18" charset="0"/>
              </a:rPr>
              <a:t>Пункт 1</a:t>
            </a:r>
          </a:p>
          <a:p>
            <a:r>
              <a:rPr lang="ru-RU" sz="1800" dirty="0">
                <a:latin typeface="Bookman Old Style" panose="02050604050505020204" pitchFamily="18" charset="0"/>
              </a:rPr>
              <a:t>Построить дерево кратчайших путей от объекта до выбранных узлов. Вычислить общую длину дерева, а также сумму кратчайших расстояний от объекта до всех заданных узлов.</a:t>
            </a:r>
          </a:p>
        </p:txBody>
      </p:sp>
      <p:pic>
        <p:nvPicPr>
          <p:cNvPr id="3" name="Рисунок 2">
            <a:extLst>
              <a:ext uri="{FF2B5EF4-FFF2-40B4-BE49-F238E27FC236}">
                <a16:creationId xmlns:a16="http://schemas.microsoft.com/office/drawing/2014/main" id="{853B6EB2-32A8-47CB-B9E9-4B64744CE4EF}"/>
              </a:ext>
            </a:extLst>
          </p:cNvPr>
          <p:cNvPicPr>
            <a:picLocks noChangeAspect="1"/>
          </p:cNvPicPr>
          <p:nvPr/>
        </p:nvPicPr>
        <p:blipFill>
          <a:blip r:embed="rId2"/>
          <a:stretch>
            <a:fillRect/>
          </a:stretch>
        </p:blipFill>
        <p:spPr>
          <a:xfrm>
            <a:off x="1137668" y="4255511"/>
            <a:ext cx="3524742" cy="438211"/>
          </a:xfrm>
          <a:prstGeom prst="rect">
            <a:avLst/>
          </a:prstGeom>
        </p:spPr>
      </p:pic>
      <p:pic>
        <p:nvPicPr>
          <p:cNvPr id="6" name="Рисунок 5">
            <a:extLst>
              <a:ext uri="{FF2B5EF4-FFF2-40B4-BE49-F238E27FC236}">
                <a16:creationId xmlns:a16="http://schemas.microsoft.com/office/drawing/2014/main" id="{DDE8318F-C55A-4877-B878-6B99C3975B88}"/>
              </a:ext>
            </a:extLst>
          </p:cNvPr>
          <p:cNvPicPr>
            <a:picLocks noChangeAspect="1"/>
          </p:cNvPicPr>
          <p:nvPr/>
        </p:nvPicPr>
        <p:blipFill>
          <a:blip r:embed="rId3"/>
          <a:stretch>
            <a:fillRect/>
          </a:stretch>
        </p:blipFill>
        <p:spPr>
          <a:xfrm>
            <a:off x="6194994" y="1139630"/>
            <a:ext cx="5306165" cy="3105583"/>
          </a:xfrm>
          <a:prstGeom prst="rect">
            <a:avLst/>
          </a:prstGeom>
        </p:spPr>
      </p:pic>
      <p:pic>
        <p:nvPicPr>
          <p:cNvPr id="7" name="Рисунок 6">
            <a:extLst>
              <a:ext uri="{FF2B5EF4-FFF2-40B4-BE49-F238E27FC236}">
                <a16:creationId xmlns:a16="http://schemas.microsoft.com/office/drawing/2014/main" id="{D31DC67B-D8AB-49B7-9948-7DA976A33116}"/>
              </a:ext>
            </a:extLst>
          </p:cNvPr>
          <p:cNvPicPr>
            <a:picLocks noChangeAspect="1"/>
          </p:cNvPicPr>
          <p:nvPr/>
        </p:nvPicPr>
        <p:blipFill>
          <a:blip r:embed="rId4"/>
          <a:stretch>
            <a:fillRect/>
          </a:stretch>
        </p:blipFill>
        <p:spPr>
          <a:xfrm>
            <a:off x="6194994" y="4308777"/>
            <a:ext cx="5420481" cy="2114845"/>
          </a:xfrm>
          <a:prstGeom prst="rect">
            <a:avLst/>
          </a:prstGeom>
        </p:spPr>
      </p:pic>
    </p:spTree>
    <p:extLst>
      <p:ext uri="{BB962C8B-B14F-4D97-AF65-F5344CB8AC3E}">
        <p14:creationId xmlns:p14="http://schemas.microsoft.com/office/powerpoint/2010/main" val="1287935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p:txBody>
          <a:bodyPr>
            <a:normAutofit/>
          </a:bodyPr>
          <a:lstStyle/>
          <a:p>
            <a:r>
              <a:rPr lang="ru-RU" sz="1800" dirty="0">
                <a:latin typeface="Bookman Old Style" panose="02050604050505020204" pitchFamily="18" charset="0"/>
              </a:rPr>
              <a:t>Пункт 1. Результаты.</a:t>
            </a:r>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ru-RU" sz="1800" dirty="0">
              <a:latin typeface="Bookman Old Style" panose="02050604050505020204" pitchFamily="18" charset="0"/>
            </a:endParaRPr>
          </a:p>
          <a:p>
            <a:pPr marL="0" indent="0">
              <a:buNone/>
            </a:pPr>
            <a:endParaRPr lang="en-US" sz="1800" dirty="0">
              <a:latin typeface="Bookman Old Style" panose="02050604050505020204" pitchFamily="18" charset="0"/>
            </a:endParaRPr>
          </a:p>
          <a:p>
            <a:r>
              <a:rPr lang="ru-RU" sz="1800" dirty="0">
                <a:latin typeface="Bookman Old Style" panose="02050604050505020204" pitchFamily="18" charset="0"/>
              </a:rPr>
              <a:t>Визуализация дерева кратчайших путей от объекта до выбранных узлов. </a:t>
            </a:r>
          </a:p>
        </p:txBody>
      </p:sp>
      <p:pic>
        <p:nvPicPr>
          <p:cNvPr id="6" name="Рисунок 5">
            <a:extLst>
              <a:ext uri="{FF2B5EF4-FFF2-40B4-BE49-F238E27FC236}">
                <a16:creationId xmlns:a16="http://schemas.microsoft.com/office/drawing/2014/main" id="{A20D2D5F-6AD4-44B7-A54D-47110CAD5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434" y="0"/>
            <a:ext cx="4314912" cy="6858000"/>
          </a:xfrm>
          <a:prstGeom prst="rect">
            <a:avLst/>
          </a:prstGeom>
        </p:spPr>
      </p:pic>
      <p:pic>
        <p:nvPicPr>
          <p:cNvPr id="3" name="Рисунок 2">
            <a:extLst>
              <a:ext uri="{FF2B5EF4-FFF2-40B4-BE49-F238E27FC236}">
                <a16:creationId xmlns:a16="http://schemas.microsoft.com/office/drawing/2014/main" id="{89C85850-3B1E-41A3-966F-3D9C725C37EB}"/>
              </a:ext>
            </a:extLst>
          </p:cNvPr>
          <p:cNvPicPr>
            <a:picLocks noChangeAspect="1"/>
          </p:cNvPicPr>
          <p:nvPr/>
        </p:nvPicPr>
        <p:blipFill>
          <a:blip r:embed="rId3"/>
          <a:stretch>
            <a:fillRect/>
          </a:stretch>
        </p:blipFill>
        <p:spPr>
          <a:xfrm>
            <a:off x="1128577" y="2670048"/>
            <a:ext cx="1933845" cy="2191056"/>
          </a:xfrm>
          <a:prstGeom prst="rect">
            <a:avLst/>
          </a:prstGeom>
        </p:spPr>
      </p:pic>
    </p:spTree>
    <p:extLst>
      <p:ext uri="{BB962C8B-B14F-4D97-AF65-F5344CB8AC3E}">
        <p14:creationId xmlns:p14="http://schemas.microsoft.com/office/powerpoint/2010/main" val="835290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p:txBody>
          <a:bodyPr>
            <a:normAutofit/>
          </a:bodyPr>
          <a:lstStyle/>
          <a:p>
            <a:r>
              <a:rPr lang="ru-RU" sz="1800" dirty="0">
                <a:latin typeface="Bookman Old Style" panose="02050604050505020204" pitchFamily="18" charset="0"/>
              </a:rPr>
              <a:t>Пункт 2</a:t>
            </a:r>
          </a:p>
          <a:p>
            <a:r>
              <a:rPr lang="ru-RU" sz="1800" dirty="0">
                <a:latin typeface="Bookman Old Style" panose="02050604050505020204" pitchFamily="18" charset="0"/>
              </a:rPr>
              <a:t>Разбить выбранные узлы на кластеры, используя метод полной связи (</a:t>
            </a:r>
            <a:r>
              <a:rPr lang="ru-RU" sz="1800" dirty="0" err="1">
                <a:latin typeface="Bookman Old Style" panose="02050604050505020204" pitchFamily="18" charset="0"/>
              </a:rPr>
              <a:t>сomplete-linkage</a:t>
            </a:r>
            <a:r>
              <a:rPr lang="ru-RU" sz="1800" dirty="0">
                <a:latin typeface="Bookman Old Style" panose="02050604050505020204" pitchFamily="18" charset="0"/>
              </a:rPr>
              <a:t> </a:t>
            </a:r>
            <a:r>
              <a:rPr lang="ru-RU" sz="1800" dirty="0" err="1">
                <a:latin typeface="Bookman Old Style" panose="02050604050505020204" pitchFamily="18" charset="0"/>
              </a:rPr>
              <a:t>clustering</a:t>
            </a:r>
            <a:r>
              <a:rPr lang="ru-RU" sz="1800" dirty="0">
                <a:latin typeface="Bookman Old Style" panose="02050604050505020204" pitchFamily="18" charset="0"/>
              </a:rPr>
              <a:t>). Построить </a:t>
            </a:r>
            <a:r>
              <a:rPr lang="ru-RU" sz="1800" dirty="0" err="1">
                <a:latin typeface="Bookman Old Style" panose="02050604050505020204" pitchFamily="18" charset="0"/>
              </a:rPr>
              <a:t>дендрограмму</a:t>
            </a:r>
            <a:r>
              <a:rPr lang="ru-RU" sz="1800" dirty="0">
                <a:latin typeface="Bookman Old Style" panose="02050604050505020204" pitchFamily="18" charset="0"/>
              </a:rPr>
              <a:t> разбиения узлов.</a:t>
            </a:r>
          </a:p>
          <a:p>
            <a:endParaRPr lang="ru-RU" sz="1800" dirty="0">
              <a:latin typeface="Bookman Old Style" panose="02050604050505020204" pitchFamily="18" charset="0"/>
            </a:endParaRPr>
          </a:p>
          <a:p>
            <a:r>
              <a:rPr lang="ru-RU" sz="1800" dirty="0">
                <a:latin typeface="Bookman Old Style" panose="02050604050505020204" pitchFamily="18" charset="0"/>
              </a:rPr>
              <a:t>Зададим матрицу путей между выбранными узлами-домами.</a:t>
            </a:r>
          </a:p>
        </p:txBody>
      </p:sp>
      <p:pic>
        <p:nvPicPr>
          <p:cNvPr id="3" name="Рисунок 2">
            <a:extLst>
              <a:ext uri="{FF2B5EF4-FFF2-40B4-BE49-F238E27FC236}">
                <a16:creationId xmlns:a16="http://schemas.microsoft.com/office/drawing/2014/main" id="{4FC7C2BE-58A9-47BA-87C2-392C7FB27F6C}"/>
              </a:ext>
            </a:extLst>
          </p:cNvPr>
          <p:cNvPicPr>
            <a:picLocks noChangeAspect="1"/>
          </p:cNvPicPr>
          <p:nvPr/>
        </p:nvPicPr>
        <p:blipFill>
          <a:blip r:embed="rId2"/>
          <a:stretch>
            <a:fillRect/>
          </a:stretch>
        </p:blipFill>
        <p:spPr>
          <a:xfrm>
            <a:off x="1196587" y="4967263"/>
            <a:ext cx="3820058" cy="1543265"/>
          </a:xfrm>
          <a:prstGeom prst="rect">
            <a:avLst/>
          </a:prstGeom>
        </p:spPr>
      </p:pic>
      <p:pic>
        <p:nvPicPr>
          <p:cNvPr id="5" name="Рисунок 4">
            <a:extLst>
              <a:ext uri="{FF2B5EF4-FFF2-40B4-BE49-F238E27FC236}">
                <a16:creationId xmlns:a16="http://schemas.microsoft.com/office/drawing/2014/main" id="{D7423ED8-8D79-4B60-A26D-82989B355B6D}"/>
              </a:ext>
            </a:extLst>
          </p:cNvPr>
          <p:cNvPicPr>
            <a:picLocks noChangeAspect="1"/>
          </p:cNvPicPr>
          <p:nvPr/>
        </p:nvPicPr>
        <p:blipFill>
          <a:blip r:embed="rId3"/>
          <a:stretch>
            <a:fillRect/>
          </a:stretch>
        </p:blipFill>
        <p:spPr>
          <a:xfrm>
            <a:off x="6096000" y="2813538"/>
            <a:ext cx="4267796" cy="381053"/>
          </a:xfrm>
          <a:prstGeom prst="rect">
            <a:avLst/>
          </a:prstGeom>
        </p:spPr>
      </p:pic>
      <p:pic>
        <p:nvPicPr>
          <p:cNvPr id="6" name="Рисунок 5">
            <a:extLst>
              <a:ext uri="{FF2B5EF4-FFF2-40B4-BE49-F238E27FC236}">
                <a16:creationId xmlns:a16="http://schemas.microsoft.com/office/drawing/2014/main" id="{AC76B04E-1C93-4F46-8C57-38A0AA0007D3}"/>
              </a:ext>
            </a:extLst>
          </p:cNvPr>
          <p:cNvPicPr>
            <a:picLocks noChangeAspect="1"/>
          </p:cNvPicPr>
          <p:nvPr/>
        </p:nvPicPr>
        <p:blipFill>
          <a:blip r:embed="rId4"/>
          <a:stretch>
            <a:fillRect/>
          </a:stretch>
        </p:blipFill>
        <p:spPr>
          <a:xfrm>
            <a:off x="6096000" y="3429000"/>
            <a:ext cx="5782482" cy="2181529"/>
          </a:xfrm>
          <a:prstGeom prst="rect">
            <a:avLst/>
          </a:prstGeom>
        </p:spPr>
      </p:pic>
    </p:spTree>
    <p:extLst>
      <p:ext uri="{BB962C8B-B14F-4D97-AF65-F5344CB8AC3E}">
        <p14:creationId xmlns:p14="http://schemas.microsoft.com/office/powerpoint/2010/main" val="2436972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7" name="Объект 3">
            <a:extLst>
              <a:ext uri="{FF2B5EF4-FFF2-40B4-BE49-F238E27FC236}">
                <a16:creationId xmlns:a16="http://schemas.microsoft.com/office/drawing/2014/main" id="{1F5DEE77-B475-4538-BE84-49EBF75AFADF}"/>
              </a:ext>
            </a:extLst>
          </p:cNvPr>
          <p:cNvSpPr>
            <a:spLocks noGrp="1"/>
          </p:cNvSpPr>
          <p:nvPr>
            <p:ph sz="half" idx="1"/>
          </p:nvPr>
        </p:nvSpPr>
        <p:spPr>
          <a:xfrm>
            <a:off x="1024128" y="2286000"/>
            <a:ext cx="4754880" cy="4023360"/>
          </a:xfrm>
        </p:spPr>
        <p:txBody>
          <a:bodyPr>
            <a:normAutofit/>
          </a:bodyPr>
          <a:lstStyle/>
          <a:p>
            <a:pPr>
              <a:spcBef>
                <a:spcPts val="0"/>
              </a:spcBef>
              <a:spcAft>
                <a:spcPts val="0"/>
              </a:spcAft>
            </a:pPr>
            <a:r>
              <a:rPr lang="ru-RU" sz="1800" dirty="0">
                <a:latin typeface="Bookman Old Style" panose="02050604050505020204" pitchFamily="18" charset="0"/>
              </a:rPr>
              <a:t>Пункт 2. Полученная </a:t>
            </a:r>
            <a:r>
              <a:rPr lang="ru-RU" sz="1800" dirty="0" err="1">
                <a:latin typeface="Bookman Old Style" panose="02050604050505020204" pitchFamily="18" charset="0"/>
              </a:rPr>
              <a:t>дендрограмма</a:t>
            </a:r>
            <a:endParaRPr lang="ru-RU" sz="1800" dirty="0">
              <a:latin typeface="Bookman Old Style" panose="02050604050505020204" pitchFamily="18" charset="0"/>
            </a:endParaRPr>
          </a:p>
          <a:p>
            <a:endParaRPr lang="ru-RU" sz="1800" dirty="0">
              <a:latin typeface="Bookman Old Style" panose="02050604050505020204" pitchFamily="18" charset="0"/>
            </a:endParaRPr>
          </a:p>
        </p:txBody>
      </p:sp>
      <p:pic>
        <p:nvPicPr>
          <p:cNvPr id="4" name="Рисунок 3">
            <a:extLst>
              <a:ext uri="{FF2B5EF4-FFF2-40B4-BE49-F238E27FC236}">
                <a16:creationId xmlns:a16="http://schemas.microsoft.com/office/drawing/2014/main" id="{9A2CCBF9-ACDC-4B12-BE89-BD3F37E4A335}"/>
              </a:ext>
            </a:extLst>
          </p:cNvPr>
          <p:cNvPicPr>
            <a:picLocks noChangeAspect="1"/>
          </p:cNvPicPr>
          <p:nvPr/>
        </p:nvPicPr>
        <p:blipFill rotWithShape="1">
          <a:blip r:embed="rId2">
            <a:extLst>
              <a:ext uri="{28A0092B-C50C-407E-A947-70E740481C1C}">
                <a14:useLocalDpi xmlns:a14="http://schemas.microsoft.com/office/drawing/2010/main" val="0"/>
              </a:ext>
            </a:extLst>
          </a:blip>
          <a:srcRect t="8437" b="9063"/>
          <a:stretch/>
        </p:blipFill>
        <p:spPr>
          <a:xfrm>
            <a:off x="0" y="2627847"/>
            <a:ext cx="12192000" cy="4023361"/>
          </a:xfrm>
          <a:prstGeom prst="rect">
            <a:avLst/>
          </a:prstGeom>
        </p:spPr>
      </p:pic>
    </p:spTree>
    <p:extLst>
      <p:ext uri="{BB962C8B-B14F-4D97-AF65-F5344CB8AC3E}">
        <p14:creationId xmlns:p14="http://schemas.microsoft.com/office/powerpoint/2010/main" val="20227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a:xfrm>
            <a:off x="1024128" y="2286000"/>
            <a:ext cx="9720072" cy="4023360"/>
          </a:xfrm>
        </p:spPr>
        <p:txBody>
          <a:bodyPr>
            <a:normAutofit/>
          </a:bodyPr>
          <a:lstStyle/>
          <a:p>
            <a:r>
              <a:rPr lang="ru-RU" sz="1800" dirty="0">
                <a:latin typeface="Bookman Old Style" panose="02050604050505020204" pitchFamily="18" charset="0"/>
              </a:rPr>
              <a:t>Пункт 3</a:t>
            </a:r>
          </a:p>
          <a:p>
            <a:r>
              <a:rPr lang="ru-RU" sz="1800" dirty="0">
                <a:latin typeface="Bookman Old Style" panose="02050604050505020204" pitchFamily="18" charset="0"/>
              </a:rPr>
              <a:t>Пусть узлы разбиты на k кластеров.</a:t>
            </a:r>
          </a:p>
          <a:p>
            <a:pPr lvl="1">
              <a:buFont typeface="Arial" panose="020B0604020202020204" pitchFamily="34" charset="0"/>
              <a:buChar char="•"/>
            </a:pPr>
            <a:r>
              <a:rPr lang="ru-RU" dirty="0">
                <a:latin typeface="Bookman Old Style" panose="02050604050505020204" pitchFamily="18" charset="0"/>
              </a:rPr>
              <a:t>Найти расположение центра масс (центроида) для каждого кластера;</a:t>
            </a:r>
          </a:p>
          <a:p>
            <a:pPr lvl="1">
              <a:buFont typeface="Arial" panose="020B0604020202020204" pitchFamily="34" charset="0"/>
              <a:buChar char="•"/>
            </a:pPr>
            <a:r>
              <a:rPr lang="ru-RU" dirty="0">
                <a:latin typeface="Bookman Old Style" panose="02050604050505020204" pitchFamily="18" charset="0"/>
              </a:rPr>
              <a:t>Построить дерево кратчайших путей от объекта до центроидов.</a:t>
            </a:r>
          </a:p>
          <a:p>
            <a:pPr lvl="1">
              <a:buFont typeface="Arial" panose="020B0604020202020204" pitchFamily="34" charset="0"/>
              <a:buChar char="•"/>
            </a:pPr>
            <a:r>
              <a:rPr lang="ru-RU" dirty="0">
                <a:latin typeface="Bookman Old Style" panose="02050604050505020204" pitchFamily="18" charset="0"/>
              </a:rPr>
              <a:t>Для каждого кластера построить дерево кратчайших путей от центроида до всех вершин кластера.</a:t>
            </a:r>
          </a:p>
          <a:p>
            <a:pPr lvl="1">
              <a:buFont typeface="Arial" panose="020B0604020202020204" pitchFamily="34" charset="0"/>
              <a:buChar char="•"/>
            </a:pPr>
            <a:r>
              <a:rPr lang="ru-RU" dirty="0">
                <a:latin typeface="Bookman Old Style" panose="02050604050505020204" pitchFamily="18" charset="0"/>
              </a:rPr>
              <a:t>Найти длину построенного дерева и сумму кратчайших расстояний от объекта до всех заданных узлов.</a:t>
            </a:r>
          </a:p>
        </p:txBody>
      </p:sp>
    </p:spTree>
    <p:extLst>
      <p:ext uri="{BB962C8B-B14F-4D97-AF65-F5344CB8AC3E}">
        <p14:creationId xmlns:p14="http://schemas.microsoft.com/office/powerpoint/2010/main" val="330465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a:xfrm>
            <a:off x="1024128" y="2286000"/>
            <a:ext cx="5279018" cy="4274598"/>
          </a:xfrm>
        </p:spPr>
        <p:txBody>
          <a:bodyPr>
            <a:normAutofit/>
          </a:bodyPr>
          <a:lstStyle/>
          <a:p>
            <a:r>
              <a:rPr lang="ru-RU" sz="1800" dirty="0">
                <a:latin typeface="Bookman Old Style" panose="02050604050505020204" pitchFamily="18" charset="0"/>
              </a:rPr>
              <a:t>Для построения разбиения на </a:t>
            </a:r>
            <a:r>
              <a:rPr lang="en-US" sz="1800" dirty="0">
                <a:latin typeface="Bookman Old Style" panose="02050604050505020204" pitchFamily="18" charset="0"/>
              </a:rPr>
              <a:t>k </a:t>
            </a:r>
            <a:r>
              <a:rPr lang="ru-RU" sz="1800" dirty="0">
                <a:latin typeface="Bookman Old Style" panose="02050604050505020204" pitchFamily="18" charset="0"/>
              </a:rPr>
              <a:t>кластеров будем использовать уже упомянутую ранее функцию </a:t>
            </a:r>
            <a:r>
              <a:rPr lang="en-US" sz="1800" dirty="0" err="1">
                <a:latin typeface="Bookman Old Style" panose="02050604050505020204" pitchFamily="18" charset="0"/>
              </a:rPr>
              <a:t>fclusters</a:t>
            </a:r>
            <a:r>
              <a:rPr lang="en-US" sz="1800" dirty="0">
                <a:latin typeface="Bookman Old Style" panose="02050604050505020204" pitchFamily="18" charset="0"/>
              </a:rPr>
              <a:t>().</a:t>
            </a:r>
            <a:endParaRPr lang="ru-RU" sz="1800" dirty="0">
              <a:latin typeface="Bookman Old Style" panose="02050604050505020204" pitchFamily="18" charset="0"/>
            </a:endParaRPr>
          </a:p>
          <a:p>
            <a:endParaRPr lang="ru-RU" sz="1800" dirty="0">
              <a:latin typeface="Bookman Old Style" panose="02050604050505020204" pitchFamily="18" charset="0"/>
            </a:endParaRPr>
          </a:p>
          <a:p>
            <a:r>
              <a:rPr lang="ru-RU" sz="1800" dirty="0">
                <a:latin typeface="Bookman Old Style" panose="02050604050505020204" pitchFamily="18" charset="0"/>
              </a:rPr>
              <a:t>В зависимости от </a:t>
            </a:r>
            <a:r>
              <a:rPr lang="en-US" sz="1800" dirty="0">
                <a:latin typeface="Bookman Old Style" panose="02050604050505020204" pitchFamily="18" charset="0"/>
              </a:rPr>
              <a:t>k </a:t>
            </a:r>
            <a:r>
              <a:rPr lang="ru-RU" sz="1800" dirty="0">
                <a:latin typeface="Bookman Old Style" panose="02050604050505020204" pitchFamily="18" charset="0"/>
              </a:rPr>
              <a:t>мы получаем различные результаты, здесь проиллюстрируем для </a:t>
            </a:r>
            <a:r>
              <a:rPr lang="en-US" sz="1800" dirty="0">
                <a:latin typeface="Bookman Old Style" panose="02050604050505020204" pitchFamily="18" charset="0"/>
              </a:rPr>
              <a:t>k = 5.</a:t>
            </a:r>
            <a:endParaRPr lang="ru-RU" sz="1800" dirty="0">
              <a:latin typeface="Bookman Old Style" panose="02050604050505020204" pitchFamily="18" charset="0"/>
            </a:endParaRPr>
          </a:p>
        </p:txBody>
      </p:sp>
      <p:pic>
        <p:nvPicPr>
          <p:cNvPr id="3" name="Рисунок 2">
            <a:extLst>
              <a:ext uri="{FF2B5EF4-FFF2-40B4-BE49-F238E27FC236}">
                <a16:creationId xmlns:a16="http://schemas.microsoft.com/office/drawing/2014/main" id="{0748D6AF-E807-41CC-B424-67D4D088349A}"/>
              </a:ext>
            </a:extLst>
          </p:cNvPr>
          <p:cNvPicPr>
            <a:picLocks noChangeAspect="1"/>
          </p:cNvPicPr>
          <p:nvPr/>
        </p:nvPicPr>
        <p:blipFill>
          <a:blip r:embed="rId2"/>
          <a:stretch>
            <a:fillRect/>
          </a:stretch>
        </p:blipFill>
        <p:spPr>
          <a:xfrm>
            <a:off x="1138354" y="3243511"/>
            <a:ext cx="4117227" cy="237885"/>
          </a:xfrm>
          <a:prstGeom prst="rect">
            <a:avLst/>
          </a:prstGeom>
        </p:spPr>
      </p:pic>
      <p:pic>
        <p:nvPicPr>
          <p:cNvPr id="5" name="Рисунок 4">
            <a:extLst>
              <a:ext uri="{FF2B5EF4-FFF2-40B4-BE49-F238E27FC236}">
                <a16:creationId xmlns:a16="http://schemas.microsoft.com/office/drawing/2014/main" id="{FCCAA813-5F55-45A7-9783-19C3108AEA75}"/>
              </a:ext>
            </a:extLst>
          </p:cNvPr>
          <p:cNvPicPr>
            <a:picLocks noChangeAspect="1"/>
          </p:cNvPicPr>
          <p:nvPr/>
        </p:nvPicPr>
        <p:blipFill>
          <a:blip r:embed="rId3"/>
          <a:stretch>
            <a:fillRect/>
          </a:stretch>
        </p:blipFill>
        <p:spPr>
          <a:xfrm>
            <a:off x="1138354" y="4773169"/>
            <a:ext cx="4871829" cy="847843"/>
          </a:xfrm>
          <a:prstGeom prst="rect">
            <a:avLst/>
          </a:prstGeom>
        </p:spPr>
      </p:pic>
      <p:pic>
        <p:nvPicPr>
          <p:cNvPr id="6" name="Рисунок 5">
            <a:extLst>
              <a:ext uri="{FF2B5EF4-FFF2-40B4-BE49-F238E27FC236}">
                <a16:creationId xmlns:a16="http://schemas.microsoft.com/office/drawing/2014/main" id="{162AEA6B-DFF1-4996-B241-CFE456D7ACF6}"/>
              </a:ext>
            </a:extLst>
          </p:cNvPr>
          <p:cNvPicPr>
            <a:picLocks noChangeAspect="1"/>
          </p:cNvPicPr>
          <p:nvPr/>
        </p:nvPicPr>
        <p:blipFill>
          <a:blip r:embed="rId4"/>
          <a:stretch>
            <a:fillRect/>
          </a:stretch>
        </p:blipFill>
        <p:spPr>
          <a:xfrm>
            <a:off x="6471296" y="2286000"/>
            <a:ext cx="5534797" cy="571580"/>
          </a:xfrm>
          <a:prstGeom prst="rect">
            <a:avLst/>
          </a:prstGeom>
        </p:spPr>
      </p:pic>
    </p:spTree>
    <p:extLst>
      <p:ext uri="{BB962C8B-B14F-4D97-AF65-F5344CB8AC3E}">
        <p14:creationId xmlns:p14="http://schemas.microsoft.com/office/powerpoint/2010/main" val="3675114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D35051-BB15-4FBB-8B2C-96BE36EC1730}"/>
              </a:ext>
            </a:extLst>
          </p:cNvPr>
          <p:cNvSpPr>
            <a:spLocks noGrp="1"/>
          </p:cNvSpPr>
          <p:nvPr>
            <p:ph type="title"/>
          </p:nvPr>
        </p:nvSpPr>
        <p:spPr>
          <a:xfrm>
            <a:off x="1024128" y="585216"/>
            <a:ext cx="6885876" cy="1499616"/>
          </a:xfrm>
        </p:spPr>
        <p:txBody>
          <a:bodyPr>
            <a:normAutofit/>
          </a:bodyPr>
          <a:lstStyle/>
          <a:p>
            <a:r>
              <a:rPr lang="ru-RU" sz="4000" dirty="0">
                <a:latin typeface="Bookman Old Style" panose="02050604050505020204" pitchFamily="18" charset="0"/>
              </a:rPr>
              <a:t>Подготовительный этап</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3619C9A-BCB4-4985-BDAE-8F3639E5F078}"/>
                  </a:ext>
                </a:extLst>
              </p:cNvPr>
              <p:cNvSpPr>
                <a:spLocks noGrp="1"/>
              </p:cNvSpPr>
              <p:nvPr>
                <p:ph sz="half" idx="1"/>
              </p:nvPr>
            </p:nvSpPr>
            <p:spPr>
              <a:xfrm>
                <a:off x="1024128" y="2286000"/>
                <a:ext cx="4754880" cy="1779973"/>
              </a:xfrm>
            </p:spPr>
            <p:txBody>
              <a:bodyPr>
                <a:normAutofit/>
              </a:bodyPr>
              <a:lstStyle/>
              <a:p>
                <a:r>
                  <a:rPr lang="ru-RU" sz="1800" dirty="0">
                    <a:latin typeface="Bookman Old Style" panose="02050604050505020204" pitchFamily="18" charset="0"/>
                  </a:rPr>
                  <a:t>В качестве города была выбрана Уфа (население: 1128787 (на 2020 год), площадь: 707,93 </a:t>
                </a:r>
                <a14:m>
                  <m:oMath xmlns:m="http://schemas.openxmlformats.org/officeDocument/2006/math">
                    <m:r>
                      <a:rPr lang="ru-RU" sz="1800" b="0" i="1" smtClean="0">
                        <a:latin typeface="Cambria Math" panose="02040503050406030204" pitchFamily="18" charset="0"/>
                      </a:rPr>
                      <m:t>к</m:t>
                    </m:r>
                    <m:sSup>
                      <m:sSupPr>
                        <m:ctrlPr>
                          <a:rPr lang="en-US" sz="1800" b="0" i="1" smtClean="0">
                            <a:latin typeface="Cambria Math" panose="02040503050406030204" pitchFamily="18" charset="0"/>
                          </a:rPr>
                        </m:ctrlPr>
                      </m:sSupPr>
                      <m:e>
                        <m:r>
                          <a:rPr lang="ru-RU" sz="1800" b="0" i="1" smtClean="0">
                            <a:latin typeface="Cambria Math" panose="02040503050406030204" pitchFamily="18" charset="0"/>
                          </a:rPr>
                          <m:t>м</m:t>
                        </m:r>
                      </m:e>
                      <m:sup>
                        <m:r>
                          <a:rPr lang="en-US" sz="1800" b="0" i="1" smtClean="0">
                            <a:latin typeface="Cambria Math" panose="02040503050406030204" pitchFamily="18" charset="0"/>
                          </a:rPr>
                          <m:t>2</m:t>
                        </m:r>
                      </m:sup>
                    </m:sSup>
                    <m:r>
                      <a:rPr lang="en-US" sz="1800" b="0" i="0" smtClean="0">
                        <a:latin typeface="Cambria Math" panose="02040503050406030204" pitchFamily="18" charset="0"/>
                      </a:rPr>
                      <m:t>.</m:t>
                    </m:r>
                  </m:oMath>
                </a14:m>
                <a:endParaRPr lang="en-US" sz="1800" b="0" dirty="0">
                  <a:latin typeface="Bookman Old Style" panose="02050604050505020204" pitchFamily="18" charset="0"/>
                </a:endParaRPr>
              </a:p>
              <a:p>
                <a:r>
                  <a:rPr lang="ru-RU" sz="1800" b="0" dirty="0">
                    <a:latin typeface="Bookman Old Style" panose="02050604050505020204" pitchFamily="18" charset="0"/>
                  </a:rPr>
                  <a:t>Для получения графа города использовалась библиотека </a:t>
                </a:r>
                <a:r>
                  <a:rPr lang="en-US" sz="1800" b="0" dirty="0" err="1">
                    <a:latin typeface="Bookman Old Style" panose="02050604050505020204" pitchFamily="18" charset="0"/>
                  </a:rPr>
                  <a:t>osmnx</a:t>
                </a:r>
                <a:r>
                  <a:rPr lang="en-US" sz="1800" dirty="0">
                    <a:latin typeface="Bookman Old Style" panose="02050604050505020204" pitchFamily="18" charset="0"/>
                  </a:rPr>
                  <a:t>. </a:t>
                </a:r>
              </a:p>
            </p:txBody>
          </p:sp>
        </mc:Choice>
        <mc:Fallback xmlns="">
          <p:sp>
            <p:nvSpPr>
              <p:cNvPr id="3" name="Объект 2">
                <a:extLst>
                  <a:ext uri="{FF2B5EF4-FFF2-40B4-BE49-F238E27FC236}">
                    <a16:creationId xmlns:a16="http://schemas.microsoft.com/office/drawing/2014/main" id="{A3619C9A-BCB4-4985-BDAE-8F3639E5F078}"/>
                  </a:ext>
                </a:extLst>
              </p:cNvPr>
              <p:cNvSpPr>
                <a:spLocks noGrp="1" noRot="1" noChangeAspect="1" noMove="1" noResize="1" noEditPoints="1" noAdjustHandles="1" noChangeArrowheads="1" noChangeShapeType="1" noTextEdit="1"/>
              </p:cNvSpPr>
              <p:nvPr>
                <p:ph sz="half" idx="1"/>
              </p:nvPr>
            </p:nvSpPr>
            <p:spPr>
              <a:xfrm>
                <a:off x="1024128" y="2286000"/>
                <a:ext cx="4754880" cy="1779973"/>
              </a:xfrm>
              <a:blipFill>
                <a:blip r:embed="rId2"/>
                <a:stretch>
                  <a:fillRect l="-128" t="-3082"/>
                </a:stretch>
              </a:blipFill>
            </p:spPr>
            <p:txBody>
              <a:bodyPr/>
              <a:lstStyle/>
              <a:p>
                <a:r>
                  <a:rPr lang="ru-RU">
                    <a:noFill/>
                  </a:rPr>
                  <a:t> </a:t>
                </a:r>
              </a:p>
            </p:txBody>
          </p:sp>
        </mc:Fallback>
      </mc:AlternateContent>
      <p:pic>
        <p:nvPicPr>
          <p:cNvPr id="8" name="Объект 7">
            <a:extLst>
              <a:ext uri="{FF2B5EF4-FFF2-40B4-BE49-F238E27FC236}">
                <a16:creationId xmlns:a16="http://schemas.microsoft.com/office/drawing/2014/main" id="{2A41C120-9E84-4C0C-B8C8-9DBA41982EF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21733" y="585216"/>
            <a:ext cx="3861550" cy="6169004"/>
          </a:xfrm>
        </p:spPr>
      </p:pic>
      <p:pic>
        <p:nvPicPr>
          <p:cNvPr id="9" name="Рисунок 8">
            <a:extLst>
              <a:ext uri="{FF2B5EF4-FFF2-40B4-BE49-F238E27FC236}">
                <a16:creationId xmlns:a16="http://schemas.microsoft.com/office/drawing/2014/main" id="{F677C78B-5905-4114-9BBE-796F2A5DA84A}"/>
              </a:ext>
            </a:extLst>
          </p:cNvPr>
          <p:cNvPicPr>
            <a:picLocks noChangeAspect="1"/>
          </p:cNvPicPr>
          <p:nvPr/>
        </p:nvPicPr>
        <p:blipFill>
          <a:blip r:embed="rId4"/>
          <a:stretch>
            <a:fillRect/>
          </a:stretch>
        </p:blipFill>
        <p:spPr>
          <a:xfrm>
            <a:off x="1172179" y="4267141"/>
            <a:ext cx="5249008" cy="1428949"/>
          </a:xfrm>
          <a:prstGeom prst="rect">
            <a:avLst/>
          </a:prstGeom>
        </p:spPr>
      </p:pic>
    </p:spTree>
    <p:extLst>
      <p:ext uri="{BB962C8B-B14F-4D97-AF65-F5344CB8AC3E}">
        <p14:creationId xmlns:p14="http://schemas.microsoft.com/office/powerpoint/2010/main" val="1530102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4A5CF-3F93-41F9-8777-EA37BB0BE45C}"/>
              </a:ext>
            </a:extLst>
          </p:cNvPr>
          <p:cNvSpPr>
            <a:spLocks noGrp="1"/>
          </p:cNvSpPr>
          <p:nvPr>
            <p:ph type="title"/>
          </p:nvPr>
        </p:nvSpPr>
        <p:spPr>
          <a:xfrm>
            <a:off x="1024128" y="585216"/>
            <a:ext cx="6450870" cy="1499616"/>
          </a:xfrm>
        </p:spPr>
        <p:txBody>
          <a:bodyPr>
            <a:normAutofit/>
          </a:bodyPr>
          <a:lstStyle/>
          <a:p>
            <a:r>
              <a:rPr lang="ru-RU" sz="4000" dirty="0">
                <a:latin typeface="Bookman Old Style" panose="02050604050505020204" pitchFamily="18" charset="0"/>
              </a:rPr>
              <a:t>Кластеры и центроиды</a:t>
            </a:r>
          </a:p>
        </p:txBody>
      </p:sp>
      <p:pic>
        <p:nvPicPr>
          <p:cNvPr id="5" name="Рисунок 4">
            <a:extLst>
              <a:ext uri="{FF2B5EF4-FFF2-40B4-BE49-F238E27FC236}">
                <a16:creationId xmlns:a16="http://schemas.microsoft.com/office/drawing/2014/main" id="{A0D87DE9-F975-44E0-AACE-416B8A927ACE}"/>
              </a:ext>
            </a:extLst>
          </p:cNvPr>
          <p:cNvPicPr>
            <a:picLocks noChangeAspect="1"/>
          </p:cNvPicPr>
          <p:nvPr/>
        </p:nvPicPr>
        <p:blipFill>
          <a:blip r:embed="rId2"/>
          <a:stretch>
            <a:fillRect/>
          </a:stretch>
        </p:blipFill>
        <p:spPr>
          <a:xfrm>
            <a:off x="1024128" y="2266788"/>
            <a:ext cx="5839640" cy="1162212"/>
          </a:xfrm>
          <a:prstGeom prst="rect">
            <a:avLst/>
          </a:prstGeom>
        </p:spPr>
      </p:pic>
      <p:pic>
        <p:nvPicPr>
          <p:cNvPr id="7" name="Рисунок 6">
            <a:extLst>
              <a:ext uri="{FF2B5EF4-FFF2-40B4-BE49-F238E27FC236}">
                <a16:creationId xmlns:a16="http://schemas.microsoft.com/office/drawing/2014/main" id="{C8CDD0E1-9428-4A52-89B8-EA4792628326}"/>
              </a:ext>
            </a:extLst>
          </p:cNvPr>
          <p:cNvPicPr>
            <a:picLocks noChangeAspect="1"/>
          </p:cNvPicPr>
          <p:nvPr/>
        </p:nvPicPr>
        <p:blipFill>
          <a:blip r:embed="rId3"/>
          <a:stretch>
            <a:fillRect/>
          </a:stretch>
        </p:blipFill>
        <p:spPr>
          <a:xfrm>
            <a:off x="1024128" y="3820934"/>
            <a:ext cx="5134692" cy="352474"/>
          </a:xfrm>
          <a:prstGeom prst="rect">
            <a:avLst/>
          </a:prstGeom>
        </p:spPr>
      </p:pic>
      <p:pic>
        <p:nvPicPr>
          <p:cNvPr id="3" name="Рисунок 2">
            <a:extLst>
              <a:ext uri="{FF2B5EF4-FFF2-40B4-BE49-F238E27FC236}">
                <a16:creationId xmlns:a16="http://schemas.microsoft.com/office/drawing/2014/main" id="{D495B5EC-39C1-44C0-9801-283F6B52FE39}"/>
              </a:ext>
            </a:extLst>
          </p:cNvPr>
          <p:cNvPicPr>
            <a:picLocks noChangeAspect="1"/>
          </p:cNvPicPr>
          <p:nvPr/>
        </p:nvPicPr>
        <p:blipFill>
          <a:blip r:embed="rId4"/>
          <a:stretch>
            <a:fillRect/>
          </a:stretch>
        </p:blipFill>
        <p:spPr>
          <a:xfrm>
            <a:off x="7378020" y="585216"/>
            <a:ext cx="4310743" cy="6076950"/>
          </a:xfrm>
          <a:prstGeom prst="rect">
            <a:avLst/>
          </a:prstGeom>
        </p:spPr>
      </p:pic>
    </p:spTree>
    <p:extLst>
      <p:ext uri="{BB962C8B-B14F-4D97-AF65-F5344CB8AC3E}">
        <p14:creationId xmlns:p14="http://schemas.microsoft.com/office/powerpoint/2010/main" val="1045290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E7E5D1-72A1-4419-AE5E-F53063E12469}"/>
              </a:ext>
            </a:extLst>
          </p:cNvPr>
          <p:cNvSpPr>
            <a:spLocks noGrp="1"/>
          </p:cNvSpPr>
          <p:nvPr>
            <p:ph type="title"/>
          </p:nvPr>
        </p:nvSpPr>
        <p:spPr/>
        <p:txBody>
          <a:bodyPr>
            <a:normAutofit/>
          </a:bodyPr>
          <a:lstStyle/>
          <a:p>
            <a:r>
              <a:rPr lang="ru-RU" sz="4000" dirty="0">
                <a:latin typeface="Bookman Old Style" panose="02050604050505020204" pitchFamily="18" charset="0"/>
              </a:rPr>
              <a:t>Кластеры и центроиды, </a:t>
            </a:r>
            <a:r>
              <a:rPr lang="en-US" sz="4000" dirty="0">
                <a:latin typeface="Bookman Old Style" panose="02050604050505020204" pitchFamily="18" charset="0"/>
              </a:rPr>
              <a:t>k=2</a:t>
            </a:r>
            <a:endParaRPr lang="ru-RU" sz="4000" dirty="0">
              <a:latin typeface="Bookman Old Style" panose="02050604050505020204" pitchFamily="18" charset="0"/>
            </a:endParaRPr>
          </a:p>
        </p:txBody>
      </p:sp>
      <p:sp>
        <p:nvSpPr>
          <p:cNvPr id="9" name="TextBox 8">
            <a:extLst>
              <a:ext uri="{FF2B5EF4-FFF2-40B4-BE49-F238E27FC236}">
                <a16:creationId xmlns:a16="http://schemas.microsoft.com/office/drawing/2014/main" id="{C4FEA39C-0218-4DBE-B0B4-18E0EBAB8437}"/>
              </a:ext>
            </a:extLst>
          </p:cNvPr>
          <p:cNvSpPr txBox="1"/>
          <p:nvPr/>
        </p:nvSpPr>
        <p:spPr>
          <a:xfrm>
            <a:off x="2722077" y="6140561"/>
            <a:ext cx="1358284" cy="369332"/>
          </a:xfrm>
          <a:prstGeom prst="rect">
            <a:avLst/>
          </a:prstGeom>
          <a:noFill/>
        </p:spPr>
        <p:txBody>
          <a:bodyPr wrap="square" rtlCol="0">
            <a:spAutoFit/>
          </a:bodyPr>
          <a:lstStyle/>
          <a:p>
            <a:r>
              <a:rPr lang="ru-RU" dirty="0">
                <a:latin typeface="Bookman Old Style" panose="02050604050505020204" pitchFamily="18" charset="0"/>
              </a:rPr>
              <a:t>Кластеры</a:t>
            </a:r>
          </a:p>
        </p:txBody>
      </p:sp>
      <p:sp>
        <p:nvSpPr>
          <p:cNvPr id="10" name="TextBox 9">
            <a:extLst>
              <a:ext uri="{FF2B5EF4-FFF2-40B4-BE49-F238E27FC236}">
                <a16:creationId xmlns:a16="http://schemas.microsoft.com/office/drawing/2014/main" id="{802F08E2-97A9-42F2-9891-C3B7404086AA}"/>
              </a:ext>
            </a:extLst>
          </p:cNvPr>
          <p:cNvSpPr txBox="1"/>
          <p:nvPr/>
        </p:nvSpPr>
        <p:spPr>
          <a:xfrm>
            <a:off x="6782540" y="6088118"/>
            <a:ext cx="3515557" cy="369332"/>
          </a:xfrm>
          <a:prstGeom prst="rect">
            <a:avLst/>
          </a:prstGeom>
          <a:noFill/>
        </p:spPr>
        <p:txBody>
          <a:bodyPr wrap="square" rtlCol="0">
            <a:spAutoFit/>
          </a:bodyPr>
          <a:lstStyle/>
          <a:p>
            <a:r>
              <a:rPr lang="ru-RU" dirty="0">
                <a:latin typeface="Bookman Old Style" panose="02050604050505020204" pitchFamily="18" charset="0"/>
              </a:rPr>
              <a:t>Центроиды в кластерах</a:t>
            </a:r>
          </a:p>
        </p:txBody>
      </p:sp>
      <p:pic>
        <p:nvPicPr>
          <p:cNvPr id="12" name="Объект 11">
            <a:extLst>
              <a:ext uri="{FF2B5EF4-FFF2-40B4-BE49-F238E27FC236}">
                <a16:creationId xmlns:a16="http://schemas.microsoft.com/office/drawing/2014/main" id="{C47FE21F-1698-420E-BF10-2999DC62E38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444832"/>
            <a:ext cx="4754562" cy="3705060"/>
          </a:xfrm>
        </p:spPr>
      </p:pic>
      <p:pic>
        <p:nvPicPr>
          <p:cNvPr id="14" name="Объект 13">
            <a:extLst>
              <a:ext uri="{FF2B5EF4-FFF2-40B4-BE49-F238E27FC236}">
                <a16:creationId xmlns:a16="http://schemas.microsoft.com/office/drawing/2014/main" id="{E792906B-9491-4075-AD98-B6F41BCB660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44832"/>
            <a:ext cx="5178486" cy="3424705"/>
          </a:xfrm>
        </p:spPr>
      </p:pic>
    </p:spTree>
    <p:extLst>
      <p:ext uri="{BB962C8B-B14F-4D97-AF65-F5344CB8AC3E}">
        <p14:creationId xmlns:p14="http://schemas.microsoft.com/office/powerpoint/2010/main" val="1700956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E7E5D1-72A1-4419-AE5E-F53063E12469}"/>
              </a:ext>
            </a:extLst>
          </p:cNvPr>
          <p:cNvSpPr>
            <a:spLocks noGrp="1"/>
          </p:cNvSpPr>
          <p:nvPr>
            <p:ph type="title"/>
          </p:nvPr>
        </p:nvSpPr>
        <p:spPr/>
        <p:txBody>
          <a:bodyPr>
            <a:normAutofit/>
          </a:bodyPr>
          <a:lstStyle/>
          <a:p>
            <a:r>
              <a:rPr lang="ru-RU" sz="4000" dirty="0">
                <a:latin typeface="Bookman Old Style" panose="02050604050505020204" pitchFamily="18" charset="0"/>
              </a:rPr>
              <a:t>Кластеры и центроиды, </a:t>
            </a:r>
            <a:r>
              <a:rPr lang="en-US" sz="4000" dirty="0">
                <a:latin typeface="Bookman Old Style" panose="02050604050505020204" pitchFamily="18" charset="0"/>
              </a:rPr>
              <a:t>k=3</a:t>
            </a:r>
            <a:endParaRPr lang="ru-RU" sz="4000" dirty="0">
              <a:latin typeface="Bookman Old Style" panose="02050604050505020204" pitchFamily="18" charset="0"/>
            </a:endParaRPr>
          </a:p>
        </p:txBody>
      </p:sp>
      <p:sp>
        <p:nvSpPr>
          <p:cNvPr id="13" name="TextBox 12">
            <a:extLst>
              <a:ext uri="{FF2B5EF4-FFF2-40B4-BE49-F238E27FC236}">
                <a16:creationId xmlns:a16="http://schemas.microsoft.com/office/drawing/2014/main" id="{F5D912FA-8338-4478-8DE5-B3BCA5B8CD87}"/>
              </a:ext>
            </a:extLst>
          </p:cNvPr>
          <p:cNvSpPr txBox="1"/>
          <p:nvPr/>
        </p:nvSpPr>
        <p:spPr>
          <a:xfrm>
            <a:off x="2722077" y="6140561"/>
            <a:ext cx="1358284" cy="369332"/>
          </a:xfrm>
          <a:prstGeom prst="rect">
            <a:avLst/>
          </a:prstGeom>
          <a:noFill/>
        </p:spPr>
        <p:txBody>
          <a:bodyPr wrap="square" rtlCol="0">
            <a:spAutoFit/>
          </a:bodyPr>
          <a:lstStyle/>
          <a:p>
            <a:r>
              <a:rPr lang="ru-RU" dirty="0">
                <a:latin typeface="Bookman Old Style" panose="02050604050505020204" pitchFamily="18" charset="0"/>
              </a:rPr>
              <a:t>Кластеры</a:t>
            </a:r>
          </a:p>
        </p:txBody>
      </p:sp>
      <p:sp>
        <p:nvSpPr>
          <p:cNvPr id="14" name="TextBox 13">
            <a:extLst>
              <a:ext uri="{FF2B5EF4-FFF2-40B4-BE49-F238E27FC236}">
                <a16:creationId xmlns:a16="http://schemas.microsoft.com/office/drawing/2014/main" id="{40B2D2FB-85AB-4E3F-A309-414757A75675}"/>
              </a:ext>
            </a:extLst>
          </p:cNvPr>
          <p:cNvSpPr txBox="1"/>
          <p:nvPr/>
        </p:nvSpPr>
        <p:spPr>
          <a:xfrm>
            <a:off x="6782540" y="6088118"/>
            <a:ext cx="3515557" cy="369332"/>
          </a:xfrm>
          <a:prstGeom prst="rect">
            <a:avLst/>
          </a:prstGeom>
          <a:noFill/>
        </p:spPr>
        <p:txBody>
          <a:bodyPr wrap="square" rtlCol="0">
            <a:spAutoFit/>
          </a:bodyPr>
          <a:lstStyle/>
          <a:p>
            <a:r>
              <a:rPr lang="ru-RU" dirty="0">
                <a:latin typeface="Bookman Old Style" panose="02050604050505020204" pitchFamily="18" charset="0"/>
              </a:rPr>
              <a:t>Центроиды в кластерах</a:t>
            </a:r>
          </a:p>
        </p:txBody>
      </p:sp>
      <p:pic>
        <p:nvPicPr>
          <p:cNvPr id="20" name="Объект 19">
            <a:extLst>
              <a:ext uri="{FF2B5EF4-FFF2-40B4-BE49-F238E27FC236}">
                <a16:creationId xmlns:a16="http://schemas.microsoft.com/office/drawing/2014/main" id="{3DAB639A-E9E2-440B-8739-0FA3D0A678D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444832"/>
            <a:ext cx="4754562" cy="3705060"/>
          </a:xfrm>
        </p:spPr>
      </p:pic>
      <p:pic>
        <p:nvPicPr>
          <p:cNvPr id="22" name="Объект 21">
            <a:extLst>
              <a:ext uri="{FF2B5EF4-FFF2-40B4-BE49-F238E27FC236}">
                <a16:creationId xmlns:a16="http://schemas.microsoft.com/office/drawing/2014/main" id="{C540AC97-0771-40C3-821E-F363ECBC437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44832"/>
            <a:ext cx="5178486" cy="3424705"/>
          </a:xfrm>
        </p:spPr>
      </p:pic>
    </p:spTree>
    <p:extLst>
      <p:ext uri="{BB962C8B-B14F-4D97-AF65-F5344CB8AC3E}">
        <p14:creationId xmlns:p14="http://schemas.microsoft.com/office/powerpoint/2010/main" val="9845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E7E5D1-72A1-4419-AE5E-F53063E12469}"/>
              </a:ext>
            </a:extLst>
          </p:cNvPr>
          <p:cNvSpPr>
            <a:spLocks noGrp="1"/>
          </p:cNvSpPr>
          <p:nvPr>
            <p:ph type="title"/>
          </p:nvPr>
        </p:nvSpPr>
        <p:spPr/>
        <p:txBody>
          <a:bodyPr>
            <a:normAutofit/>
          </a:bodyPr>
          <a:lstStyle/>
          <a:p>
            <a:r>
              <a:rPr lang="ru-RU" sz="4000" dirty="0">
                <a:latin typeface="Bookman Old Style" panose="02050604050505020204" pitchFamily="18" charset="0"/>
              </a:rPr>
              <a:t>Кластеры и центроиды, </a:t>
            </a:r>
            <a:r>
              <a:rPr lang="en-US" sz="4000" dirty="0">
                <a:latin typeface="Bookman Old Style" panose="02050604050505020204" pitchFamily="18" charset="0"/>
              </a:rPr>
              <a:t>k=5</a:t>
            </a:r>
            <a:endParaRPr lang="ru-RU" sz="4000" dirty="0">
              <a:latin typeface="Bookman Old Style" panose="02050604050505020204" pitchFamily="18" charset="0"/>
            </a:endParaRPr>
          </a:p>
        </p:txBody>
      </p:sp>
      <p:sp>
        <p:nvSpPr>
          <p:cNvPr id="17" name="TextBox 16">
            <a:extLst>
              <a:ext uri="{FF2B5EF4-FFF2-40B4-BE49-F238E27FC236}">
                <a16:creationId xmlns:a16="http://schemas.microsoft.com/office/drawing/2014/main" id="{91DD7B97-8B74-4CAB-82A1-9CEBCF5FCA95}"/>
              </a:ext>
            </a:extLst>
          </p:cNvPr>
          <p:cNvSpPr txBox="1"/>
          <p:nvPr/>
        </p:nvSpPr>
        <p:spPr>
          <a:xfrm>
            <a:off x="2722077" y="6140561"/>
            <a:ext cx="1358284" cy="369332"/>
          </a:xfrm>
          <a:prstGeom prst="rect">
            <a:avLst/>
          </a:prstGeom>
          <a:noFill/>
        </p:spPr>
        <p:txBody>
          <a:bodyPr wrap="square" rtlCol="0">
            <a:spAutoFit/>
          </a:bodyPr>
          <a:lstStyle/>
          <a:p>
            <a:r>
              <a:rPr lang="ru-RU" dirty="0">
                <a:latin typeface="Bookman Old Style" panose="02050604050505020204" pitchFamily="18" charset="0"/>
              </a:rPr>
              <a:t>Кластеры</a:t>
            </a:r>
          </a:p>
        </p:txBody>
      </p:sp>
      <p:sp>
        <p:nvSpPr>
          <p:cNvPr id="18" name="TextBox 17">
            <a:extLst>
              <a:ext uri="{FF2B5EF4-FFF2-40B4-BE49-F238E27FC236}">
                <a16:creationId xmlns:a16="http://schemas.microsoft.com/office/drawing/2014/main" id="{0B3EAA97-71D7-43D1-93B7-9331C11A2A8F}"/>
              </a:ext>
            </a:extLst>
          </p:cNvPr>
          <p:cNvSpPr txBox="1"/>
          <p:nvPr/>
        </p:nvSpPr>
        <p:spPr>
          <a:xfrm>
            <a:off x="6782540" y="6088118"/>
            <a:ext cx="3515557" cy="369332"/>
          </a:xfrm>
          <a:prstGeom prst="rect">
            <a:avLst/>
          </a:prstGeom>
          <a:noFill/>
        </p:spPr>
        <p:txBody>
          <a:bodyPr wrap="square" rtlCol="0">
            <a:spAutoFit/>
          </a:bodyPr>
          <a:lstStyle/>
          <a:p>
            <a:r>
              <a:rPr lang="ru-RU" dirty="0">
                <a:latin typeface="Bookman Old Style" panose="02050604050505020204" pitchFamily="18" charset="0"/>
              </a:rPr>
              <a:t>Центроиды в кластерах</a:t>
            </a:r>
          </a:p>
        </p:txBody>
      </p:sp>
      <p:pic>
        <p:nvPicPr>
          <p:cNvPr id="8" name="Объект 7">
            <a:extLst>
              <a:ext uri="{FF2B5EF4-FFF2-40B4-BE49-F238E27FC236}">
                <a16:creationId xmlns:a16="http://schemas.microsoft.com/office/drawing/2014/main" id="{7990E592-EDBE-480C-B2C4-C3389F25D20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444832"/>
            <a:ext cx="4754562" cy="3705060"/>
          </a:xfrm>
        </p:spPr>
      </p:pic>
      <p:pic>
        <p:nvPicPr>
          <p:cNvPr id="10" name="Объект 9">
            <a:extLst>
              <a:ext uri="{FF2B5EF4-FFF2-40B4-BE49-F238E27FC236}">
                <a16:creationId xmlns:a16="http://schemas.microsoft.com/office/drawing/2014/main" id="{02827FDF-0695-4EAC-809A-0906E730E5C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44832"/>
            <a:ext cx="5178486" cy="3424705"/>
          </a:xfrm>
        </p:spPr>
      </p:pic>
    </p:spTree>
    <p:extLst>
      <p:ext uri="{BB962C8B-B14F-4D97-AF65-F5344CB8AC3E}">
        <p14:creationId xmlns:p14="http://schemas.microsoft.com/office/powerpoint/2010/main" val="3763867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F2D3C2-37DF-4A40-9626-0DCF57BF9D56}"/>
              </a:ext>
            </a:extLst>
          </p:cNvPr>
          <p:cNvSpPr>
            <a:spLocks noGrp="1"/>
          </p:cNvSpPr>
          <p:nvPr>
            <p:ph type="title"/>
          </p:nvPr>
        </p:nvSpPr>
        <p:spPr>
          <a:xfrm>
            <a:off x="1024128" y="585216"/>
            <a:ext cx="10428066" cy="1499616"/>
          </a:xfrm>
        </p:spPr>
        <p:txBody>
          <a:bodyPr>
            <a:normAutofit/>
          </a:bodyPr>
          <a:lstStyle/>
          <a:p>
            <a:r>
              <a:rPr lang="ru-RU" sz="4000" dirty="0">
                <a:latin typeface="Bookman Old Style" panose="02050604050505020204" pitchFamily="18" charset="0"/>
              </a:rPr>
              <a:t>Пути от больницы до </a:t>
            </a:r>
            <a:r>
              <a:rPr lang="ru-RU" sz="4000" dirty="0" err="1">
                <a:latin typeface="Bookman Old Style" panose="02050604050505020204" pitchFamily="18" charset="0"/>
              </a:rPr>
              <a:t>центроид</a:t>
            </a:r>
            <a:endParaRPr lang="ru-RU" sz="4000" dirty="0">
              <a:latin typeface="Bookman Old Style" panose="02050604050505020204" pitchFamily="18" charset="0"/>
            </a:endParaRPr>
          </a:p>
        </p:txBody>
      </p:sp>
      <p:pic>
        <p:nvPicPr>
          <p:cNvPr id="5" name="Рисунок 4">
            <a:extLst>
              <a:ext uri="{FF2B5EF4-FFF2-40B4-BE49-F238E27FC236}">
                <a16:creationId xmlns:a16="http://schemas.microsoft.com/office/drawing/2014/main" id="{44F2C05A-2AC7-4447-9065-896F00D87BF5}"/>
              </a:ext>
            </a:extLst>
          </p:cNvPr>
          <p:cNvPicPr>
            <a:picLocks noChangeAspect="1"/>
          </p:cNvPicPr>
          <p:nvPr/>
        </p:nvPicPr>
        <p:blipFill>
          <a:blip r:embed="rId2"/>
          <a:stretch>
            <a:fillRect/>
          </a:stretch>
        </p:blipFill>
        <p:spPr>
          <a:xfrm>
            <a:off x="1024128" y="2286000"/>
            <a:ext cx="2791215" cy="847843"/>
          </a:xfrm>
          <a:prstGeom prst="rect">
            <a:avLst/>
          </a:prstGeom>
        </p:spPr>
      </p:pic>
      <p:pic>
        <p:nvPicPr>
          <p:cNvPr id="7" name="Рисунок 6">
            <a:extLst>
              <a:ext uri="{FF2B5EF4-FFF2-40B4-BE49-F238E27FC236}">
                <a16:creationId xmlns:a16="http://schemas.microsoft.com/office/drawing/2014/main" id="{41584A8F-5566-42DC-A8FE-F1B362DE54D9}"/>
              </a:ext>
            </a:extLst>
          </p:cNvPr>
          <p:cNvPicPr>
            <a:picLocks noChangeAspect="1"/>
          </p:cNvPicPr>
          <p:nvPr/>
        </p:nvPicPr>
        <p:blipFill>
          <a:blip r:embed="rId3"/>
          <a:stretch>
            <a:fillRect/>
          </a:stretch>
        </p:blipFill>
        <p:spPr>
          <a:xfrm>
            <a:off x="1024128" y="3523023"/>
            <a:ext cx="7259063" cy="1019317"/>
          </a:xfrm>
          <a:prstGeom prst="rect">
            <a:avLst/>
          </a:prstGeom>
        </p:spPr>
      </p:pic>
    </p:spTree>
    <p:extLst>
      <p:ext uri="{BB962C8B-B14F-4D97-AF65-F5344CB8AC3E}">
        <p14:creationId xmlns:p14="http://schemas.microsoft.com/office/powerpoint/2010/main" val="2782441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166B2BE-39D4-457A-9C6F-241D1CB58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14800" cy="6858000"/>
          </a:xfrm>
          <a:prstGeom prst="rect">
            <a:avLst/>
          </a:prstGeom>
        </p:spPr>
      </p:pic>
      <p:pic>
        <p:nvPicPr>
          <p:cNvPr id="7" name="Рисунок 6">
            <a:extLst>
              <a:ext uri="{FF2B5EF4-FFF2-40B4-BE49-F238E27FC236}">
                <a16:creationId xmlns:a16="http://schemas.microsoft.com/office/drawing/2014/main" id="{694C64FD-D03F-44D5-AF54-BDA7BC514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225" y="0"/>
            <a:ext cx="4114800" cy="6858000"/>
          </a:xfrm>
          <a:prstGeom prst="rect">
            <a:avLst/>
          </a:prstGeom>
        </p:spPr>
      </p:pic>
      <p:pic>
        <p:nvPicPr>
          <p:cNvPr id="9" name="Рисунок 8">
            <a:extLst>
              <a:ext uri="{FF2B5EF4-FFF2-40B4-BE49-F238E27FC236}">
                <a16:creationId xmlns:a16="http://schemas.microsoft.com/office/drawing/2014/main" id="{22BC2914-A996-4286-A6EF-CF067B916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2" y="0"/>
            <a:ext cx="4114800" cy="6858000"/>
          </a:xfrm>
          <a:prstGeom prst="rect">
            <a:avLst/>
          </a:prstGeom>
        </p:spPr>
      </p:pic>
      <p:sp>
        <p:nvSpPr>
          <p:cNvPr id="10" name="TextBox 9">
            <a:extLst>
              <a:ext uri="{FF2B5EF4-FFF2-40B4-BE49-F238E27FC236}">
                <a16:creationId xmlns:a16="http://schemas.microsoft.com/office/drawing/2014/main" id="{220B1DAE-21F3-417F-8F3D-272D9F356E35}"/>
              </a:ext>
            </a:extLst>
          </p:cNvPr>
          <p:cNvSpPr txBox="1"/>
          <p:nvPr/>
        </p:nvSpPr>
        <p:spPr>
          <a:xfrm>
            <a:off x="1914525" y="6086475"/>
            <a:ext cx="1143000" cy="369332"/>
          </a:xfrm>
          <a:prstGeom prst="rect">
            <a:avLst/>
          </a:prstGeom>
          <a:noFill/>
        </p:spPr>
        <p:txBody>
          <a:bodyPr wrap="square" rtlCol="0">
            <a:spAutoFit/>
          </a:bodyPr>
          <a:lstStyle/>
          <a:p>
            <a:r>
              <a:rPr lang="en-US" dirty="0">
                <a:latin typeface="Bookman Old Style" panose="02050604050505020204" pitchFamily="18" charset="0"/>
              </a:rPr>
              <a:t>k=2</a:t>
            </a:r>
            <a:endParaRPr lang="ru-RU" dirty="0">
              <a:latin typeface="Bookman Old Style" panose="02050604050505020204" pitchFamily="18" charset="0"/>
            </a:endParaRPr>
          </a:p>
        </p:txBody>
      </p:sp>
      <p:sp>
        <p:nvSpPr>
          <p:cNvPr id="14" name="TextBox 13">
            <a:extLst>
              <a:ext uri="{FF2B5EF4-FFF2-40B4-BE49-F238E27FC236}">
                <a16:creationId xmlns:a16="http://schemas.microsoft.com/office/drawing/2014/main" id="{AE48F2F8-1030-47B4-B239-052759B77D80}"/>
              </a:ext>
            </a:extLst>
          </p:cNvPr>
          <p:cNvSpPr txBox="1"/>
          <p:nvPr/>
        </p:nvSpPr>
        <p:spPr>
          <a:xfrm>
            <a:off x="6572250" y="6086475"/>
            <a:ext cx="1143000" cy="369332"/>
          </a:xfrm>
          <a:prstGeom prst="rect">
            <a:avLst/>
          </a:prstGeom>
          <a:noFill/>
        </p:spPr>
        <p:txBody>
          <a:bodyPr wrap="square" rtlCol="0">
            <a:spAutoFit/>
          </a:bodyPr>
          <a:lstStyle/>
          <a:p>
            <a:r>
              <a:rPr lang="en-US" dirty="0">
                <a:latin typeface="Bookman Old Style" panose="02050604050505020204" pitchFamily="18" charset="0"/>
              </a:rPr>
              <a:t>k=3</a:t>
            </a:r>
            <a:endParaRPr lang="ru-RU" dirty="0">
              <a:latin typeface="Bookman Old Style" panose="02050604050505020204" pitchFamily="18" charset="0"/>
            </a:endParaRPr>
          </a:p>
        </p:txBody>
      </p:sp>
      <p:sp>
        <p:nvSpPr>
          <p:cNvPr id="15" name="TextBox 14">
            <a:extLst>
              <a:ext uri="{FF2B5EF4-FFF2-40B4-BE49-F238E27FC236}">
                <a16:creationId xmlns:a16="http://schemas.microsoft.com/office/drawing/2014/main" id="{657A448A-BF1F-4DAE-BDA0-87F19790F8B8}"/>
              </a:ext>
            </a:extLst>
          </p:cNvPr>
          <p:cNvSpPr txBox="1"/>
          <p:nvPr/>
        </p:nvSpPr>
        <p:spPr>
          <a:xfrm>
            <a:off x="10658475" y="6086475"/>
            <a:ext cx="1143000" cy="369332"/>
          </a:xfrm>
          <a:prstGeom prst="rect">
            <a:avLst/>
          </a:prstGeom>
          <a:noFill/>
        </p:spPr>
        <p:txBody>
          <a:bodyPr wrap="square" rtlCol="0">
            <a:spAutoFit/>
          </a:bodyPr>
          <a:lstStyle/>
          <a:p>
            <a:r>
              <a:rPr lang="en-US" dirty="0">
                <a:latin typeface="Bookman Old Style" panose="02050604050505020204" pitchFamily="18" charset="0"/>
              </a:rPr>
              <a:t>k=5</a:t>
            </a:r>
            <a:endParaRPr lang="ru-RU" dirty="0">
              <a:latin typeface="Bookman Old Style" panose="02050604050505020204" pitchFamily="18" charset="0"/>
            </a:endParaRPr>
          </a:p>
        </p:txBody>
      </p:sp>
    </p:spTree>
    <p:extLst>
      <p:ext uri="{BB962C8B-B14F-4D97-AF65-F5344CB8AC3E}">
        <p14:creationId xmlns:p14="http://schemas.microsoft.com/office/powerpoint/2010/main" val="2802229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9E742E-FFBA-4842-899F-FD5F17BC259D}"/>
              </a:ext>
            </a:extLst>
          </p:cNvPr>
          <p:cNvSpPr>
            <a:spLocks noGrp="1"/>
          </p:cNvSpPr>
          <p:nvPr>
            <p:ph type="title"/>
          </p:nvPr>
        </p:nvSpPr>
        <p:spPr>
          <a:xfrm>
            <a:off x="1024128" y="585216"/>
            <a:ext cx="10428066" cy="1499616"/>
          </a:xfrm>
        </p:spPr>
        <p:txBody>
          <a:bodyPr>
            <a:noAutofit/>
          </a:bodyPr>
          <a:lstStyle/>
          <a:p>
            <a:r>
              <a:rPr lang="ru-RU" sz="4000" dirty="0">
                <a:latin typeface="Bookman Old Style" panose="02050604050505020204" pitchFamily="18" charset="0"/>
              </a:rPr>
              <a:t>Пути от </a:t>
            </a:r>
            <a:r>
              <a:rPr lang="ru-RU" sz="4000" dirty="0" err="1">
                <a:latin typeface="Bookman Old Style" panose="02050604050505020204" pitchFamily="18" charset="0"/>
              </a:rPr>
              <a:t>центроид</a:t>
            </a:r>
            <a:r>
              <a:rPr lang="ru-RU" sz="4000" dirty="0">
                <a:latin typeface="Bookman Old Style" panose="02050604050505020204" pitchFamily="18" charset="0"/>
              </a:rPr>
              <a:t> до остальных элементов кластера</a:t>
            </a:r>
          </a:p>
        </p:txBody>
      </p:sp>
      <p:pic>
        <p:nvPicPr>
          <p:cNvPr id="5" name="Рисунок 4">
            <a:extLst>
              <a:ext uri="{FF2B5EF4-FFF2-40B4-BE49-F238E27FC236}">
                <a16:creationId xmlns:a16="http://schemas.microsoft.com/office/drawing/2014/main" id="{A9CDE879-94A0-43F4-BD16-D721ADC95771}"/>
              </a:ext>
            </a:extLst>
          </p:cNvPr>
          <p:cNvPicPr>
            <a:picLocks noChangeAspect="1"/>
          </p:cNvPicPr>
          <p:nvPr/>
        </p:nvPicPr>
        <p:blipFill>
          <a:blip r:embed="rId2"/>
          <a:stretch>
            <a:fillRect/>
          </a:stretch>
        </p:blipFill>
        <p:spPr>
          <a:xfrm>
            <a:off x="784431" y="2238209"/>
            <a:ext cx="4553585" cy="2381582"/>
          </a:xfrm>
          <a:prstGeom prst="rect">
            <a:avLst/>
          </a:prstGeom>
        </p:spPr>
      </p:pic>
      <p:pic>
        <p:nvPicPr>
          <p:cNvPr id="6" name="Рисунок 5">
            <a:extLst>
              <a:ext uri="{FF2B5EF4-FFF2-40B4-BE49-F238E27FC236}">
                <a16:creationId xmlns:a16="http://schemas.microsoft.com/office/drawing/2014/main" id="{4A3236F9-BFE5-48CF-B6EF-AA4E37C56BC2}"/>
              </a:ext>
            </a:extLst>
          </p:cNvPr>
          <p:cNvPicPr>
            <a:picLocks noChangeAspect="1"/>
          </p:cNvPicPr>
          <p:nvPr/>
        </p:nvPicPr>
        <p:blipFill>
          <a:blip r:embed="rId3"/>
          <a:stretch>
            <a:fillRect/>
          </a:stretch>
        </p:blipFill>
        <p:spPr>
          <a:xfrm>
            <a:off x="5577713" y="2067788"/>
            <a:ext cx="6437043" cy="3935196"/>
          </a:xfrm>
          <a:prstGeom prst="rect">
            <a:avLst/>
          </a:prstGeom>
        </p:spPr>
      </p:pic>
    </p:spTree>
    <p:extLst>
      <p:ext uri="{BB962C8B-B14F-4D97-AF65-F5344CB8AC3E}">
        <p14:creationId xmlns:p14="http://schemas.microsoft.com/office/powerpoint/2010/main" val="1023479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BE7CBD64-A943-4CAA-AE67-BFCD23FA6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62425" cy="6858000"/>
          </a:xfrm>
          <a:prstGeom prst="rect">
            <a:avLst/>
          </a:prstGeom>
        </p:spPr>
      </p:pic>
      <p:pic>
        <p:nvPicPr>
          <p:cNvPr id="9" name="Рисунок 8">
            <a:extLst>
              <a:ext uri="{FF2B5EF4-FFF2-40B4-BE49-F238E27FC236}">
                <a16:creationId xmlns:a16="http://schemas.microsoft.com/office/drawing/2014/main" id="{40D7C535-A487-4908-937B-1DDB961F2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326" y="0"/>
            <a:ext cx="4076700" cy="6858000"/>
          </a:xfrm>
          <a:prstGeom prst="rect">
            <a:avLst/>
          </a:prstGeom>
        </p:spPr>
      </p:pic>
      <p:pic>
        <p:nvPicPr>
          <p:cNvPr id="12" name="Рисунок 11">
            <a:extLst>
              <a:ext uri="{FF2B5EF4-FFF2-40B4-BE49-F238E27FC236}">
                <a16:creationId xmlns:a16="http://schemas.microsoft.com/office/drawing/2014/main" id="{BE67042E-1388-41FF-8B1D-58C02287A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300" y="0"/>
            <a:ext cx="4076700" cy="6858000"/>
          </a:xfrm>
          <a:prstGeom prst="rect">
            <a:avLst/>
          </a:prstGeom>
        </p:spPr>
      </p:pic>
      <p:sp>
        <p:nvSpPr>
          <p:cNvPr id="15" name="TextBox 14">
            <a:extLst>
              <a:ext uri="{FF2B5EF4-FFF2-40B4-BE49-F238E27FC236}">
                <a16:creationId xmlns:a16="http://schemas.microsoft.com/office/drawing/2014/main" id="{1B61342B-E870-4717-9D2C-09DD8ACD53B7}"/>
              </a:ext>
            </a:extLst>
          </p:cNvPr>
          <p:cNvSpPr txBox="1"/>
          <p:nvPr/>
        </p:nvSpPr>
        <p:spPr>
          <a:xfrm>
            <a:off x="1914525" y="6086475"/>
            <a:ext cx="1143000" cy="369332"/>
          </a:xfrm>
          <a:prstGeom prst="rect">
            <a:avLst/>
          </a:prstGeom>
          <a:noFill/>
        </p:spPr>
        <p:txBody>
          <a:bodyPr wrap="square" rtlCol="0">
            <a:spAutoFit/>
          </a:bodyPr>
          <a:lstStyle/>
          <a:p>
            <a:r>
              <a:rPr lang="en-US" dirty="0">
                <a:latin typeface="Bookman Old Style" panose="02050604050505020204" pitchFamily="18" charset="0"/>
              </a:rPr>
              <a:t>k=2</a:t>
            </a:r>
            <a:endParaRPr lang="ru-RU" dirty="0">
              <a:latin typeface="Bookman Old Style" panose="02050604050505020204" pitchFamily="18" charset="0"/>
            </a:endParaRPr>
          </a:p>
        </p:txBody>
      </p:sp>
      <p:sp>
        <p:nvSpPr>
          <p:cNvPr id="16" name="TextBox 15">
            <a:extLst>
              <a:ext uri="{FF2B5EF4-FFF2-40B4-BE49-F238E27FC236}">
                <a16:creationId xmlns:a16="http://schemas.microsoft.com/office/drawing/2014/main" id="{E2EBA24B-9066-42AE-B491-AC9FC72F051A}"/>
              </a:ext>
            </a:extLst>
          </p:cNvPr>
          <p:cNvSpPr txBox="1"/>
          <p:nvPr/>
        </p:nvSpPr>
        <p:spPr>
          <a:xfrm>
            <a:off x="6610351" y="6086475"/>
            <a:ext cx="1143000" cy="369332"/>
          </a:xfrm>
          <a:prstGeom prst="rect">
            <a:avLst/>
          </a:prstGeom>
          <a:noFill/>
        </p:spPr>
        <p:txBody>
          <a:bodyPr wrap="square" rtlCol="0">
            <a:spAutoFit/>
          </a:bodyPr>
          <a:lstStyle/>
          <a:p>
            <a:r>
              <a:rPr lang="en-US" dirty="0">
                <a:latin typeface="Bookman Old Style" panose="02050604050505020204" pitchFamily="18" charset="0"/>
              </a:rPr>
              <a:t>k=3</a:t>
            </a:r>
            <a:endParaRPr lang="ru-RU" dirty="0">
              <a:latin typeface="Bookman Old Style" panose="02050604050505020204" pitchFamily="18" charset="0"/>
            </a:endParaRPr>
          </a:p>
        </p:txBody>
      </p:sp>
      <p:sp>
        <p:nvSpPr>
          <p:cNvPr id="17" name="TextBox 16">
            <a:extLst>
              <a:ext uri="{FF2B5EF4-FFF2-40B4-BE49-F238E27FC236}">
                <a16:creationId xmlns:a16="http://schemas.microsoft.com/office/drawing/2014/main" id="{1A377435-AEF4-42C0-83AF-D379566C2115}"/>
              </a:ext>
            </a:extLst>
          </p:cNvPr>
          <p:cNvSpPr txBox="1"/>
          <p:nvPr/>
        </p:nvSpPr>
        <p:spPr>
          <a:xfrm>
            <a:off x="10277476" y="6086475"/>
            <a:ext cx="1143000" cy="369332"/>
          </a:xfrm>
          <a:prstGeom prst="rect">
            <a:avLst/>
          </a:prstGeom>
          <a:noFill/>
        </p:spPr>
        <p:txBody>
          <a:bodyPr wrap="square" rtlCol="0">
            <a:spAutoFit/>
          </a:bodyPr>
          <a:lstStyle/>
          <a:p>
            <a:r>
              <a:rPr lang="en-US" dirty="0">
                <a:latin typeface="Bookman Old Style" panose="02050604050505020204" pitchFamily="18" charset="0"/>
              </a:rPr>
              <a:t>k=5</a:t>
            </a:r>
            <a:endParaRPr lang="ru-RU" dirty="0">
              <a:latin typeface="Bookman Old Style" panose="02050604050505020204" pitchFamily="18" charset="0"/>
            </a:endParaRPr>
          </a:p>
        </p:txBody>
      </p:sp>
    </p:spTree>
    <p:extLst>
      <p:ext uri="{BB962C8B-B14F-4D97-AF65-F5344CB8AC3E}">
        <p14:creationId xmlns:p14="http://schemas.microsoft.com/office/powerpoint/2010/main" val="3630685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p>
        </p:txBody>
      </p:sp>
      <p:sp>
        <p:nvSpPr>
          <p:cNvPr id="3" name="Объект 2">
            <a:extLst>
              <a:ext uri="{FF2B5EF4-FFF2-40B4-BE49-F238E27FC236}">
                <a16:creationId xmlns:a16="http://schemas.microsoft.com/office/drawing/2014/main" id="{7FCB0C1F-248C-4D03-89E2-7A9913770424}"/>
              </a:ext>
            </a:extLst>
          </p:cNvPr>
          <p:cNvSpPr>
            <a:spLocks noGrp="1"/>
          </p:cNvSpPr>
          <p:nvPr>
            <p:ph idx="1"/>
          </p:nvPr>
        </p:nvSpPr>
        <p:spPr>
          <a:xfrm>
            <a:off x="1024128" y="2286000"/>
            <a:ext cx="4746357" cy="4023360"/>
          </a:xfrm>
        </p:spPr>
        <p:txBody>
          <a:bodyPr>
            <a:normAutofit/>
          </a:bodyPr>
          <a:lstStyle/>
          <a:p>
            <a:r>
              <a:rPr lang="ru-RU" sz="1800" dirty="0">
                <a:latin typeface="Bookman Old Style" panose="02050604050505020204" pitchFamily="18" charset="0"/>
              </a:rPr>
              <a:t>Найти длину построенного дерева и сумму кратчайших </a:t>
            </a:r>
            <a:r>
              <a:rPr lang="ru-RU" sz="1800">
                <a:latin typeface="Bookman Old Style" panose="02050604050505020204" pitchFamily="18" charset="0"/>
              </a:rPr>
              <a:t>расстояний от объекта </a:t>
            </a:r>
            <a:r>
              <a:rPr lang="ru-RU" sz="1800" dirty="0">
                <a:latin typeface="Bookman Old Style" panose="02050604050505020204" pitchFamily="18" charset="0"/>
              </a:rPr>
              <a:t>до всех заданных узлов.</a:t>
            </a:r>
          </a:p>
        </p:txBody>
      </p:sp>
      <p:pic>
        <p:nvPicPr>
          <p:cNvPr id="4" name="Рисунок 3">
            <a:extLst>
              <a:ext uri="{FF2B5EF4-FFF2-40B4-BE49-F238E27FC236}">
                <a16:creationId xmlns:a16="http://schemas.microsoft.com/office/drawing/2014/main" id="{EA94C273-79DE-40FB-803B-129AA769AA09}"/>
              </a:ext>
            </a:extLst>
          </p:cNvPr>
          <p:cNvPicPr>
            <a:picLocks noChangeAspect="1"/>
          </p:cNvPicPr>
          <p:nvPr/>
        </p:nvPicPr>
        <p:blipFill>
          <a:blip r:embed="rId2"/>
          <a:stretch>
            <a:fillRect/>
          </a:stretch>
        </p:blipFill>
        <p:spPr>
          <a:xfrm>
            <a:off x="1064940" y="4322064"/>
            <a:ext cx="3829584" cy="657317"/>
          </a:xfrm>
          <a:prstGeom prst="rect">
            <a:avLst/>
          </a:prstGeom>
        </p:spPr>
      </p:pic>
      <p:pic>
        <p:nvPicPr>
          <p:cNvPr id="5" name="Рисунок 4">
            <a:extLst>
              <a:ext uri="{FF2B5EF4-FFF2-40B4-BE49-F238E27FC236}">
                <a16:creationId xmlns:a16="http://schemas.microsoft.com/office/drawing/2014/main" id="{05DDB68D-2FA3-4938-BBF2-9157749B5633}"/>
              </a:ext>
            </a:extLst>
          </p:cNvPr>
          <p:cNvPicPr>
            <a:picLocks noChangeAspect="1"/>
          </p:cNvPicPr>
          <p:nvPr/>
        </p:nvPicPr>
        <p:blipFill>
          <a:blip r:embed="rId3"/>
          <a:stretch>
            <a:fillRect/>
          </a:stretch>
        </p:blipFill>
        <p:spPr>
          <a:xfrm>
            <a:off x="6096000" y="924306"/>
            <a:ext cx="5031060" cy="4781997"/>
          </a:xfrm>
          <a:prstGeom prst="rect">
            <a:avLst/>
          </a:prstGeom>
        </p:spPr>
      </p:pic>
      <p:pic>
        <p:nvPicPr>
          <p:cNvPr id="7" name="Рисунок 6">
            <a:extLst>
              <a:ext uri="{FF2B5EF4-FFF2-40B4-BE49-F238E27FC236}">
                <a16:creationId xmlns:a16="http://schemas.microsoft.com/office/drawing/2014/main" id="{D2737721-11E0-40CF-8B7E-ACEBAA73533A}"/>
              </a:ext>
            </a:extLst>
          </p:cNvPr>
          <p:cNvPicPr>
            <a:picLocks noChangeAspect="1"/>
          </p:cNvPicPr>
          <p:nvPr/>
        </p:nvPicPr>
        <p:blipFill>
          <a:blip r:embed="rId4"/>
          <a:stretch>
            <a:fillRect/>
          </a:stretch>
        </p:blipFill>
        <p:spPr>
          <a:xfrm>
            <a:off x="1064940" y="5115671"/>
            <a:ext cx="3934374" cy="590632"/>
          </a:xfrm>
          <a:prstGeom prst="rect">
            <a:avLst/>
          </a:prstGeom>
        </p:spPr>
      </p:pic>
      <p:pic>
        <p:nvPicPr>
          <p:cNvPr id="8" name="Рисунок 7">
            <a:extLst>
              <a:ext uri="{FF2B5EF4-FFF2-40B4-BE49-F238E27FC236}">
                <a16:creationId xmlns:a16="http://schemas.microsoft.com/office/drawing/2014/main" id="{B463E597-E4A4-497D-8B1A-A8D5D636C407}"/>
              </a:ext>
            </a:extLst>
          </p:cNvPr>
          <p:cNvPicPr>
            <a:picLocks noChangeAspect="1"/>
          </p:cNvPicPr>
          <p:nvPr/>
        </p:nvPicPr>
        <p:blipFill>
          <a:blip r:embed="rId5"/>
          <a:stretch>
            <a:fillRect/>
          </a:stretch>
        </p:blipFill>
        <p:spPr>
          <a:xfrm>
            <a:off x="1064940" y="3486991"/>
            <a:ext cx="2637048" cy="633906"/>
          </a:xfrm>
          <a:prstGeom prst="rect">
            <a:avLst/>
          </a:prstGeom>
        </p:spPr>
      </p:pic>
    </p:spTree>
    <p:extLst>
      <p:ext uri="{BB962C8B-B14F-4D97-AF65-F5344CB8AC3E}">
        <p14:creationId xmlns:p14="http://schemas.microsoft.com/office/powerpoint/2010/main" val="370252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p>
        </p:txBody>
      </p:sp>
      <p:sp>
        <p:nvSpPr>
          <p:cNvPr id="3" name="Объект 2">
            <a:extLst>
              <a:ext uri="{FF2B5EF4-FFF2-40B4-BE49-F238E27FC236}">
                <a16:creationId xmlns:a16="http://schemas.microsoft.com/office/drawing/2014/main" id="{7FCB0C1F-248C-4D03-89E2-7A9913770424}"/>
              </a:ext>
            </a:extLst>
          </p:cNvPr>
          <p:cNvSpPr>
            <a:spLocks noGrp="1"/>
          </p:cNvSpPr>
          <p:nvPr>
            <p:ph idx="1"/>
          </p:nvPr>
        </p:nvSpPr>
        <p:spPr>
          <a:xfrm>
            <a:off x="1024128" y="2286000"/>
            <a:ext cx="9720072" cy="4023360"/>
          </a:xfrm>
        </p:spPr>
        <p:txBody>
          <a:bodyPr>
            <a:normAutofit/>
          </a:bodyPr>
          <a:lstStyle/>
          <a:p>
            <a:r>
              <a:rPr lang="ru-RU" sz="1800" dirty="0">
                <a:latin typeface="Bookman Old Style" panose="02050604050505020204" pitchFamily="18" charset="0"/>
              </a:rPr>
              <a:t>Пункт 4</a:t>
            </a:r>
          </a:p>
          <a:p>
            <a:r>
              <a:rPr lang="ru-RU" sz="1800" dirty="0">
                <a:latin typeface="Bookman Old Style" panose="02050604050505020204" pitchFamily="18" charset="0"/>
              </a:rPr>
              <a:t>Сравнить найденные в п.1 и 3 величины для k = 2, 3, 5</a:t>
            </a:r>
          </a:p>
          <a:p>
            <a:endParaRPr lang="ru-RU" sz="1800" dirty="0">
              <a:latin typeface="Bookman Old Style" panose="02050604050505020204" pitchFamily="18" charset="0"/>
            </a:endParaRPr>
          </a:p>
          <a:p>
            <a:r>
              <a:rPr lang="ru-RU" sz="1800" dirty="0">
                <a:latin typeface="Bookman Old Style" panose="02050604050505020204" pitchFamily="18" charset="0"/>
              </a:rPr>
              <a:t>Для выполнения задания пункт 2.3 был полностью запущен для различных значений параметра </a:t>
            </a:r>
            <a:r>
              <a:rPr lang="en-US" sz="1800" dirty="0">
                <a:latin typeface="Bookman Old Style" panose="02050604050505020204" pitchFamily="18" charset="0"/>
              </a:rPr>
              <a:t>k.</a:t>
            </a:r>
            <a:r>
              <a:rPr lang="ru-RU" sz="1800" dirty="0">
                <a:latin typeface="Bookman Old Style" panose="02050604050505020204" pitchFamily="18" charset="0"/>
              </a:rPr>
              <a:t> После были сделаны сравнения с результатами, полученными при выполнении пункта 2.1.</a:t>
            </a:r>
          </a:p>
        </p:txBody>
      </p:sp>
    </p:spTree>
    <p:extLst>
      <p:ext uri="{BB962C8B-B14F-4D97-AF65-F5344CB8AC3E}">
        <p14:creationId xmlns:p14="http://schemas.microsoft.com/office/powerpoint/2010/main" val="18965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DD6F9D52-321A-47E4-9676-0396F8033C23}"/>
              </a:ext>
            </a:extLst>
          </p:cNvPr>
          <p:cNvSpPr>
            <a:spLocks noGrp="1"/>
          </p:cNvSpPr>
          <p:nvPr>
            <p:ph type="title"/>
          </p:nvPr>
        </p:nvSpPr>
        <p:spPr/>
        <p:txBody>
          <a:bodyPr>
            <a:normAutofit/>
          </a:bodyPr>
          <a:lstStyle/>
          <a:p>
            <a:r>
              <a:rPr lang="ru-RU" sz="4000" dirty="0">
                <a:latin typeface="Bookman Old Style" panose="02050604050505020204" pitchFamily="18" charset="0"/>
              </a:rPr>
              <a:t>Подготовительный этап</a:t>
            </a:r>
            <a:endParaRPr lang="ru-RU" sz="4000" dirty="0"/>
          </a:p>
        </p:txBody>
      </p:sp>
      <p:sp>
        <p:nvSpPr>
          <p:cNvPr id="6" name="Объект 5">
            <a:extLst>
              <a:ext uri="{FF2B5EF4-FFF2-40B4-BE49-F238E27FC236}">
                <a16:creationId xmlns:a16="http://schemas.microsoft.com/office/drawing/2014/main" id="{A913ED35-795A-4A4A-B482-1044B52C2574}"/>
              </a:ext>
            </a:extLst>
          </p:cNvPr>
          <p:cNvSpPr>
            <a:spLocks noGrp="1"/>
          </p:cNvSpPr>
          <p:nvPr>
            <p:ph idx="1"/>
          </p:nvPr>
        </p:nvSpPr>
        <p:spPr>
          <a:xfrm>
            <a:off x="1024128" y="2286000"/>
            <a:ext cx="9720071" cy="2109537"/>
          </a:xfrm>
        </p:spPr>
        <p:txBody>
          <a:bodyPr>
            <a:normAutofit/>
          </a:bodyPr>
          <a:lstStyle/>
          <a:p>
            <a:pPr marL="128016" lvl="1" indent="0">
              <a:buNone/>
            </a:pPr>
            <a:r>
              <a:rPr lang="ru-RU" dirty="0">
                <a:latin typeface="Bookman Old Style" panose="02050604050505020204" pitchFamily="18" charset="0"/>
              </a:rPr>
              <a:t>Сохраним узлы полученного дерева:</a:t>
            </a:r>
            <a:endParaRPr lang="en-US" dirty="0">
              <a:latin typeface="Bookman Old Style" panose="02050604050505020204" pitchFamily="18" charset="0"/>
            </a:endParaRPr>
          </a:p>
          <a:p>
            <a:pPr lvl="1">
              <a:buFont typeface="Arial" panose="020B0604020202020204" pitchFamily="34" charset="0"/>
              <a:buChar char="•"/>
            </a:pPr>
            <a:endParaRPr lang="ru-RU" dirty="0">
              <a:latin typeface="Bookman Old Style" panose="02050604050505020204" pitchFamily="18" charset="0"/>
              <a:cs typeface="Courier New" panose="02070309020205020404" pitchFamily="49" charset="0"/>
            </a:endParaRPr>
          </a:p>
          <a:p>
            <a:pPr marL="128016" lvl="1" indent="0">
              <a:buNone/>
            </a:pPr>
            <a:endParaRPr lang="ru-RU" dirty="0">
              <a:latin typeface="Bookman Old Style" panose="02050604050505020204" pitchFamily="18" charset="0"/>
              <a:cs typeface="Courier New" panose="02070309020205020404" pitchFamily="49" charset="0"/>
            </a:endParaRPr>
          </a:p>
          <a:p>
            <a:pPr marL="128016" lvl="1" indent="0">
              <a:buNone/>
            </a:pPr>
            <a:endParaRPr lang="ru-RU" dirty="0">
              <a:latin typeface="Bookman Old Style" panose="02050604050505020204" pitchFamily="18" charset="0"/>
              <a:cs typeface="Courier New" panose="02070309020205020404" pitchFamily="49" charset="0"/>
            </a:endParaRPr>
          </a:p>
          <a:p>
            <a:pPr marL="128016" lvl="1" indent="0">
              <a:buNone/>
            </a:pPr>
            <a:r>
              <a:rPr lang="ru-RU" dirty="0">
                <a:latin typeface="Bookman Old Style" panose="02050604050505020204" pitchFamily="18" charset="0"/>
                <a:cs typeface="Courier New" panose="02070309020205020404" pitchFamily="49" charset="0"/>
              </a:rPr>
              <a:t>Создадим и сохраним список смежности и матрицу смежности всего графа</a:t>
            </a:r>
            <a:endParaRPr lang="en-US" dirty="0">
              <a:latin typeface="Courier New" panose="02070309020205020404" pitchFamily="49" charset="0"/>
              <a:cs typeface="Courier New" panose="02070309020205020404" pitchFamily="49" charset="0"/>
            </a:endParaRPr>
          </a:p>
        </p:txBody>
      </p:sp>
      <p:pic>
        <p:nvPicPr>
          <p:cNvPr id="7" name="Рисунок 6">
            <a:extLst>
              <a:ext uri="{FF2B5EF4-FFF2-40B4-BE49-F238E27FC236}">
                <a16:creationId xmlns:a16="http://schemas.microsoft.com/office/drawing/2014/main" id="{80DD21BB-BB33-46CB-89D8-AFBF2FBB5458}"/>
              </a:ext>
            </a:extLst>
          </p:cNvPr>
          <p:cNvPicPr>
            <a:picLocks noChangeAspect="1"/>
          </p:cNvPicPr>
          <p:nvPr/>
        </p:nvPicPr>
        <p:blipFill>
          <a:blip r:embed="rId2"/>
          <a:stretch>
            <a:fillRect/>
          </a:stretch>
        </p:blipFill>
        <p:spPr>
          <a:xfrm>
            <a:off x="1268959" y="4027739"/>
            <a:ext cx="5196009" cy="1030523"/>
          </a:xfrm>
          <a:prstGeom prst="rect">
            <a:avLst/>
          </a:prstGeom>
        </p:spPr>
      </p:pic>
      <p:pic>
        <p:nvPicPr>
          <p:cNvPr id="8" name="Рисунок 7">
            <a:extLst>
              <a:ext uri="{FF2B5EF4-FFF2-40B4-BE49-F238E27FC236}">
                <a16:creationId xmlns:a16="http://schemas.microsoft.com/office/drawing/2014/main" id="{1735E7AF-5263-43CF-AFC0-110776517AA2}"/>
              </a:ext>
            </a:extLst>
          </p:cNvPr>
          <p:cNvPicPr>
            <a:picLocks noChangeAspect="1"/>
          </p:cNvPicPr>
          <p:nvPr/>
        </p:nvPicPr>
        <p:blipFill>
          <a:blip r:embed="rId3"/>
          <a:stretch>
            <a:fillRect/>
          </a:stretch>
        </p:blipFill>
        <p:spPr>
          <a:xfrm>
            <a:off x="1268959" y="2668686"/>
            <a:ext cx="4392731" cy="518398"/>
          </a:xfrm>
          <a:prstGeom prst="rect">
            <a:avLst/>
          </a:prstGeom>
        </p:spPr>
      </p:pic>
      <p:pic>
        <p:nvPicPr>
          <p:cNvPr id="11" name="Рисунок 10">
            <a:extLst>
              <a:ext uri="{FF2B5EF4-FFF2-40B4-BE49-F238E27FC236}">
                <a16:creationId xmlns:a16="http://schemas.microsoft.com/office/drawing/2014/main" id="{0325A024-536A-40ED-8E95-24C1357F94C4}"/>
              </a:ext>
            </a:extLst>
          </p:cNvPr>
          <p:cNvPicPr>
            <a:picLocks noChangeAspect="1"/>
          </p:cNvPicPr>
          <p:nvPr/>
        </p:nvPicPr>
        <p:blipFill>
          <a:blip r:embed="rId4"/>
          <a:stretch>
            <a:fillRect/>
          </a:stretch>
        </p:blipFill>
        <p:spPr>
          <a:xfrm>
            <a:off x="1268959" y="5403081"/>
            <a:ext cx="4457138" cy="515276"/>
          </a:xfrm>
          <a:prstGeom prst="rect">
            <a:avLst/>
          </a:prstGeom>
        </p:spPr>
      </p:pic>
    </p:spTree>
    <p:extLst>
      <p:ext uri="{BB962C8B-B14F-4D97-AF65-F5344CB8AC3E}">
        <p14:creationId xmlns:p14="http://schemas.microsoft.com/office/powerpoint/2010/main" val="198510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АНАЛИЗ РЕЗУЛЬТАТОВ КЛАСТЕРИЗАЦИИ</a:t>
            </a:r>
          </a:p>
        </p:txBody>
      </p:sp>
      <p:sp>
        <p:nvSpPr>
          <p:cNvPr id="3" name="Объект 2">
            <a:extLst>
              <a:ext uri="{FF2B5EF4-FFF2-40B4-BE49-F238E27FC236}">
                <a16:creationId xmlns:a16="http://schemas.microsoft.com/office/drawing/2014/main" id="{7FCB0C1F-248C-4D03-89E2-7A9913770424}"/>
              </a:ext>
            </a:extLst>
          </p:cNvPr>
          <p:cNvSpPr>
            <a:spLocks noGrp="1"/>
          </p:cNvSpPr>
          <p:nvPr>
            <p:ph idx="1"/>
          </p:nvPr>
        </p:nvSpPr>
        <p:spPr>
          <a:xfrm>
            <a:off x="1024128" y="2286000"/>
            <a:ext cx="9720072" cy="4023360"/>
          </a:xfrm>
        </p:spPr>
        <p:txBody>
          <a:bodyPr>
            <a:normAutofit/>
          </a:bodyPr>
          <a:lstStyle/>
          <a:p>
            <a:pPr lvl="1">
              <a:buFont typeface="Arial" panose="020B0604020202020204" pitchFamily="34" charset="0"/>
              <a:buChar char="•"/>
            </a:pPr>
            <a:r>
              <a:rPr lang="ru-RU" dirty="0">
                <a:latin typeface="Bookman Old Style" panose="02050604050505020204" pitchFamily="18" charset="0"/>
              </a:rPr>
              <a:t>Опираясь на теоретические знания и интуитивные соображения, проходя через центроиды мы должны были получить деревья веса меньшего, чем пункте 2.1, так как мы идем через вершины, которые должны быть максимально приближены к точкам из кластеров.</a:t>
            </a:r>
          </a:p>
          <a:p>
            <a:pPr lvl="1">
              <a:buFont typeface="Arial" panose="020B0604020202020204" pitchFamily="34" charset="0"/>
              <a:buChar char="•"/>
            </a:pPr>
            <a:r>
              <a:rPr lang="ru-RU" dirty="0">
                <a:latin typeface="Bookman Old Style" panose="02050604050505020204" pitchFamily="18" charset="0"/>
              </a:rPr>
              <a:t>К сожалению, в нашем проекте мы таких результатов не наблюдаем. Возможно, проблема в неправильном выборе </a:t>
            </a:r>
            <a:r>
              <a:rPr lang="ru-RU" dirty="0" err="1">
                <a:latin typeface="Bookman Old Style" panose="02050604050505020204" pitchFamily="18" charset="0"/>
              </a:rPr>
              <a:t>центроид</a:t>
            </a:r>
            <a:r>
              <a:rPr lang="ru-RU" dirty="0">
                <a:latin typeface="Bookman Old Style" panose="02050604050505020204" pitchFamily="18" charset="0"/>
              </a:rPr>
              <a:t> или подсчете веса. Или каких-то других неучтенных факторах.</a:t>
            </a:r>
          </a:p>
          <a:p>
            <a:pPr lvl="1">
              <a:buFont typeface="Arial" panose="020B0604020202020204" pitchFamily="34" charset="0"/>
              <a:buChar char="•"/>
            </a:pPr>
            <a:r>
              <a:rPr lang="ru-RU" dirty="0">
                <a:latin typeface="Bookman Old Style" panose="02050604050505020204" pitchFamily="18" charset="0"/>
              </a:rPr>
              <a:t>Несмотря на проблемы с итоговыми результатами, по изображениям можно сделать вывод: от выбранной точки оптимальным вариантом будет провести прямые дороги кратчайшего веса (насколько это возможно). Это даст возможность максимально быстро добраться до точки, откуда можно добраться до множества других узлов кластера за минимальное время.</a:t>
            </a:r>
          </a:p>
        </p:txBody>
      </p:sp>
    </p:spTree>
    <p:extLst>
      <p:ext uri="{BB962C8B-B14F-4D97-AF65-F5344CB8AC3E}">
        <p14:creationId xmlns:p14="http://schemas.microsoft.com/office/powerpoint/2010/main" val="4230322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Тестирование программы</a:t>
            </a:r>
          </a:p>
        </p:txBody>
      </p:sp>
      <p:sp>
        <p:nvSpPr>
          <p:cNvPr id="3" name="Объект 2">
            <a:extLst>
              <a:ext uri="{FF2B5EF4-FFF2-40B4-BE49-F238E27FC236}">
                <a16:creationId xmlns:a16="http://schemas.microsoft.com/office/drawing/2014/main" id="{7FCB0C1F-248C-4D03-89E2-7A9913770424}"/>
              </a:ext>
            </a:extLst>
          </p:cNvPr>
          <p:cNvSpPr>
            <a:spLocks noGrp="1"/>
          </p:cNvSpPr>
          <p:nvPr>
            <p:ph idx="1"/>
          </p:nvPr>
        </p:nvSpPr>
        <p:spPr>
          <a:xfrm>
            <a:off x="1024128" y="2286000"/>
            <a:ext cx="9720072" cy="4023360"/>
          </a:xfrm>
        </p:spPr>
        <p:txBody>
          <a:bodyPr>
            <a:normAutofit/>
          </a:bodyPr>
          <a:lstStyle/>
          <a:p>
            <a:r>
              <a:rPr lang="ru-RU" sz="1800" dirty="0">
                <a:latin typeface="Bookman Old Style" panose="02050604050505020204" pitchFamily="18" charset="0"/>
              </a:rPr>
              <a:t>Для тестирования выполненного проекта (в частности алгоритма Дейкстры) было предложено запустить код на выданных преподавателями тестовых данных, а именно матриц смежности в </a:t>
            </a:r>
            <a:r>
              <a:rPr lang="en-US" sz="1800" dirty="0">
                <a:latin typeface="Bookman Old Style" panose="02050604050505020204" pitchFamily="18" charset="0"/>
              </a:rPr>
              <a:t>csv </a:t>
            </a:r>
            <a:r>
              <a:rPr lang="ru-RU" sz="1800" dirty="0">
                <a:latin typeface="Bookman Old Style" panose="02050604050505020204" pitchFamily="18" charset="0"/>
              </a:rPr>
              <a:t>форматах (для вершин 3 на 3, 5</a:t>
            </a:r>
            <a:r>
              <a:rPr lang="en-US" sz="1800" dirty="0">
                <a:latin typeface="Bookman Old Style" panose="02050604050505020204" pitchFamily="18" charset="0"/>
              </a:rPr>
              <a:t> </a:t>
            </a:r>
            <a:r>
              <a:rPr lang="ru-RU" sz="1800" dirty="0">
                <a:latin typeface="Bookman Old Style" panose="02050604050505020204" pitchFamily="18" charset="0"/>
              </a:rPr>
              <a:t>на 5, 8 на 8, 400 на 400 и 10000 на 10000).</a:t>
            </a:r>
          </a:p>
        </p:txBody>
      </p:sp>
    </p:spTree>
    <p:extLst>
      <p:ext uri="{BB962C8B-B14F-4D97-AF65-F5344CB8AC3E}">
        <p14:creationId xmlns:p14="http://schemas.microsoft.com/office/powerpoint/2010/main" val="4120537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Результаты тестирования</a:t>
            </a:r>
          </a:p>
        </p:txBody>
      </p:sp>
      <p:sp>
        <p:nvSpPr>
          <p:cNvPr id="8" name="TextBox 7">
            <a:extLst>
              <a:ext uri="{FF2B5EF4-FFF2-40B4-BE49-F238E27FC236}">
                <a16:creationId xmlns:a16="http://schemas.microsoft.com/office/drawing/2014/main" id="{8901FBC1-3A05-4B08-92BC-1B204B40BA9E}"/>
              </a:ext>
            </a:extLst>
          </p:cNvPr>
          <p:cNvSpPr txBox="1"/>
          <p:nvPr/>
        </p:nvSpPr>
        <p:spPr>
          <a:xfrm>
            <a:off x="1114424" y="4310928"/>
            <a:ext cx="2828926" cy="1754326"/>
          </a:xfrm>
          <a:prstGeom prst="rect">
            <a:avLst/>
          </a:prstGeom>
          <a:noFill/>
        </p:spPr>
        <p:txBody>
          <a:bodyPr wrap="square" rtlCol="0">
            <a:spAutoFit/>
          </a:bodyPr>
          <a:lstStyle/>
          <a:p>
            <a:r>
              <a:rPr lang="ru-RU" dirty="0">
                <a:latin typeface="Bookman Old Style" panose="02050604050505020204" pitchFamily="18" charset="0"/>
              </a:rPr>
              <a:t>Запуск на матрице 3 на 3.</a:t>
            </a:r>
          </a:p>
          <a:p>
            <a:r>
              <a:rPr lang="ru-RU" dirty="0">
                <a:latin typeface="Bookman Old Style" panose="02050604050505020204" pitchFamily="18" charset="0"/>
              </a:rPr>
              <a:t>Алгоритм Дейкстры был запущен из 3 вершин,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r>
              <a:rPr lang="ru-RU" dirty="0"/>
              <a:t>.</a:t>
            </a:r>
          </a:p>
        </p:txBody>
      </p:sp>
      <p:sp>
        <p:nvSpPr>
          <p:cNvPr id="9" name="TextBox 8">
            <a:extLst>
              <a:ext uri="{FF2B5EF4-FFF2-40B4-BE49-F238E27FC236}">
                <a16:creationId xmlns:a16="http://schemas.microsoft.com/office/drawing/2014/main" id="{94F41F65-4E10-4DFC-A2E1-F5D9C49957EE}"/>
              </a:ext>
            </a:extLst>
          </p:cNvPr>
          <p:cNvSpPr txBox="1"/>
          <p:nvPr/>
        </p:nvSpPr>
        <p:spPr>
          <a:xfrm>
            <a:off x="4457544" y="4339827"/>
            <a:ext cx="2828926" cy="1754326"/>
          </a:xfrm>
          <a:prstGeom prst="rect">
            <a:avLst/>
          </a:prstGeom>
          <a:noFill/>
        </p:spPr>
        <p:txBody>
          <a:bodyPr wrap="square" rtlCol="0">
            <a:spAutoFit/>
          </a:bodyPr>
          <a:lstStyle/>
          <a:p>
            <a:r>
              <a:rPr lang="ru-RU" dirty="0">
                <a:latin typeface="Bookman Old Style" panose="02050604050505020204" pitchFamily="18" charset="0"/>
              </a:rPr>
              <a:t>Запуск на матрице 5 на 5.</a:t>
            </a:r>
          </a:p>
          <a:p>
            <a:r>
              <a:rPr lang="ru-RU" dirty="0">
                <a:latin typeface="Bookman Old Style" panose="02050604050505020204" pitchFamily="18" charset="0"/>
              </a:rPr>
              <a:t>Алгоритм Дейкстры был запущен из 5 вершин,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r>
              <a:rPr lang="ru-RU" dirty="0"/>
              <a:t>.</a:t>
            </a:r>
          </a:p>
        </p:txBody>
      </p:sp>
      <p:sp>
        <p:nvSpPr>
          <p:cNvPr id="10" name="TextBox 9">
            <a:extLst>
              <a:ext uri="{FF2B5EF4-FFF2-40B4-BE49-F238E27FC236}">
                <a16:creationId xmlns:a16="http://schemas.microsoft.com/office/drawing/2014/main" id="{66F5BEAE-FAF0-461B-B78D-BFFE6ABB75A0}"/>
              </a:ext>
            </a:extLst>
          </p:cNvPr>
          <p:cNvSpPr txBox="1"/>
          <p:nvPr/>
        </p:nvSpPr>
        <p:spPr>
          <a:xfrm>
            <a:off x="8515349" y="4355038"/>
            <a:ext cx="2828926" cy="1754326"/>
          </a:xfrm>
          <a:prstGeom prst="rect">
            <a:avLst/>
          </a:prstGeom>
          <a:noFill/>
        </p:spPr>
        <p:txBody>
          <a:bodyPr wrap="square" rtlCol="0">
            <a:spAutoFit/>
          </a:bodyPr>
          <a:lstStyle/>
          <a:p>
            <a:r>
              <a:rPr lang="ru-RU" dirty="0">
                <a:latin typeface="Bookman Old Style" panose="02050604050505020204" pitchFamily="18" charset="0"/>
              </a:rPr>
              <a:t>Запуск на матрице 8 на 8.</a:t>
            </a:r>
          </a:p>
          <a:p>
            <a:r>
              <a:rPr lang="ru-RU" dirty="0">
                <a:latin typeface="Bookman Old Style" panose="02050604050505020204" pitchFamily="18" charset="0"/>
              </a:rPr>
              <a:t>Алгоритм Дейкстры был запущен из 8 вершин,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r>
              <a:rPr lang="ru-RU" dirty="0"/>
              <a:t>.</a:t>
            </a:r>
          </a:p>
        </p:txBody>
      </p:sp>
      <p:pic>
        <p:nvPicPr>
          <p:cNvPr id="12" name="Рисунок 11">
            <a:extLst>
              <a:ext uri="{FF2B5EF4-FFF2-40B4-BE49-F238E27FC236}">
                <a16:creationId xmlns:a16="http://schemas.microsoft.com/office/drawing/2014/main" id="{54045FF6-274D-48B3-BF49-2127FA8CECD4}"/>
              </a:ext>
            </a:extLst>
          </p:cNvPr>
          <p:cNvPicPr>
            <a:picLocks noChangeAspect="1"/>
          </p:cNvPicPr>
          <p:nvPr/>
        </p:nvPicPr>
        <p:blipFill>
          <a:blip r:embed="rId2"/>
          <a:stretch>
            <a:fillRect/>
          </a:stretch>
        </p:blipFill>
        <p:spPr>
          <a:xfrm>
            <a:off x="1114424" y="2828841"/>
            <a:ext cx="1944959" cy="600159"/>
          </a:xfrm>
          <a:prstGeom prst="rect">
            <a:avLst/>
          </a:prstGeom>
        </p:spPr>
      </p:pic>
      <p:pic>
        <p:nvPicPr>
          <p:cNvPr id="13" name="Рисунок 12">
            <a:extLst>
              <a:ext uri="{FF2B5EF4-FFF2-40B4-BE49-F238E27FC236}">
                <a16:creationId xmlns:a16="http://schemas.microsoft.com/office/drawing/2014/main" id="{E3BAF5E5-340D-4EE8-B9D2-F41C3623C4F6}"/>
              </a:ext>
            </a:extLst>
          </p:cNvPr>
          <p:cNvPicPr>
            <a:picLocks noChangeAspect="1"/>
          </p:cNvPicPr>
          <p:nvPr/>
        </p:nvPicPr>
        <p:blipFill>
          <a:blip r:embed="rId3"/>
          <a:stretch>
            <a:fillRect/>
          </a:stretch>
        </p:blipFill>
        <p:spPr>
          <a:xfrm>
            <a:off x="4457544" y="2714524"/>
            <a:ext cx="1657581" cy="828791"/>
          </a:xfrm>
          <a:prstGeom prst="rect">
            <a:avLst/>
          </a:prstGeom>
        </p:spPr>
      </p:pic>
      <p:pic>
        <p:nvPicPr>
          <p:cNvPr id="14" name="Рисунок 13">
            <a:extLst>
              <a:ext uri="{FF2B5EF4-FFF2-40B4-BE49-F238E27FC236}">
                <a16:creationId xmlns:a16="http://schemas.microsoft.com/office/drawing/2014/main" id="{0110EB57-88A0-4810-AD27-4E68857C8E8A}"/>
              </a:ext>
            </a:extLst>
          </p:cNvPr>
          <p:cNvPicPr>
            <a:picLocks noChangeAspect="1"/>
          </p:cNvPicPr>
          <p:nvPr/>
        </p:nvPicPr>
        <p:blipFill>
          <a:blip r:embed="rId4"/>
          <a:stretch>
            <a:fillRect/>
          </a:stretch>
        </p:blipFill>
        <p:spPr>
          <a:xfrm>
            <a:off x="8286520" y="2693462"/>
            <a:ext cx="3286584" cy="1295581"/>
          </a:xfrm>
          <a:prstGeom prst="rect">
            <a:avLst/>
          </a:prstGeom>
        </p:spPr>
      </p:pic>
      <p:pic>
        <p:nvPicPr>
          <p:cNvPr id="15" name="Рисунок 14">
            <a:extLst>
              <a:ext uri="{FF2B5EF4-FFF2-40B4-BE49-F238E27FC236}">
                <a16:creationId xmlns:a16="http://schemas.microsoft.com/office/drawing/2014/main" id="{9C0EC4E1-D5C3-4B4A-84A3-9CE351F8719A}"/>
              </a:ext>
            </a:extLst>
          </p:cNvPr>
          <p:cNvPicPr>
            <a:picLocks noChangeAspect="1"/>
          </p:cNvPicPr>
          <p:nvPr/>
        </p:nvPicPr>
        <p:blipFill>
          <a:blip r:embed="rId5"/>
          <a:stretch>
            <a:fillRect/>
          </a:stretch>
        </p:blipFill>
        <p:spPr>
          <a:xfrm>
            <a:off x="9124837" y="3989043"/>
            <a:ext cx="1609950" cy="247685"/>
          </a:xfrm>
          <a:prstGeom prst="rect">
            <a:avLst/>
          </a:prstGeom>
        </p:spPr>
      </p:pic>
      <p:pic>
        <p:nvPicPr>
          <p:cNvPr id="16" name="Рисунок 15">
            <a:extLst>
              <a:ext uri="{FF2B5EF4-FFF2-40B4-BE49-F238E27FC236}">
                <a16:creationId xmlns:a16="http://schemas.microsoft.com/office/drawing/2014/main" id="{389E1E5E-6F75-48B1-A734-80945A8CCADD}"/>
              </a:ext>
            </a:extLst>
          </p:cNvPr>
          <p:cNvPicPr>
            <a:picLocks noChangeAspect="1"/>
          </p:cNvPicPr>
          <p:nvPr/>
        </p:nvPicPr>
        <p:blipFill>
          <a:blip r:embed="rId6"/>
          <a:stretch>
            <a:fillRect/>
          </a:stretch>
        </p:blipFill>
        <p:spPr>
          <a:xfrm>
            <a:off x="1114424" y="4053930"/>
            <a:ext cx="1676634" cy="238158"/>
          </a:xfrm>
          <a:prstGeom prst="rect">
            <a:avLst/>
          </a:prstGeom>
        </p:spPr>
      </p:pic>
      <p:pic>
        <p:nvPicPr>
          <p:cNvPr id="17" name="Рисунок 16">
            <a:extLst>
              <a:ext uri="{FF2B5EF4-FFF2-40B4-BE49-F238E27FC236}">
                <a16:creationId xmlns:a16="http://schemas.microsoft.com/office/drawing/2014/main" id="{6EFD87A7-C74D-49BA-91FE-A47AB94CEBBB}"/>
              </a:ext>
            </a:extLst>
          </p:cNvPr>
          <p:cNvPicPr>
            <a:picLocks noChangeAspect="1"/>
          </p:cNvPicPr>
          <p:nvPr/>
        </p:nvPicPr>
        <p:blipFill>
          <a:blip r:embed="rId7"/>
          <a:stretch>
            <a:fillRect/>
          </a:stretch>
        </p:blipFill>
        <p:spPr>
          <a:xfrm>
            <a:off x="4543275" y="4003332"/>
            <a:ext cx="1648055" cy="219106"/>
          </a:xfrm>
          <a:prstGeom prst="rect">
            <a:avLst/>
          </a:prstGeom>
        </p:spPr>
      </p:pic>
    </p:spTree>
    <p:extLst>
      <p:ext uri="{BB962C8B-B14F-4D97-AF65-F5344CB8AC3E}">
        <p14:creationId xmlns:p14="http://schemas.microsoft.com/office/powerpoint/2010/main" val="883599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Результаты тестов</a:t>
            </a:r>
          </a:p>
        </p:txBody>
      </p:sp>
      <p:sp>
        <p:nvSpPr>
          <p:cNvPr id="7" name="TextBox 6">
            <a:extLst>
              <a:ext uri="{FF2B5EF4-FFF2-40B4-BE49-F238E27FC236}">
                <a16:creationId xmlns:a16="http://schemas.microsoft.com/office/drawing/2014/main" id="{7AE697D7-8414-4F9B-A58F-176D87A9BA3A}"/>
              </a:ext>
            </a:extLst>
          </p:cNvPr>
          <p:cNvSpPr txBox="1"/>
          <p:nvPr/>
        </p:nvSpPr>
        <p:spPr>
          <a:xfrm>
            <a:off x="1828799" y="4713365"/>
            <a:ext cx="3952877" cy="1477328"/>
          </a:xfrm>
          <a:prstGeom prst="rect">
            <a:avLst/>
          </a:prstGeom>
          <a:noFill/>
        </p:spPr>
        <p:txBody>
          <a:bodyPr wrap="square" rtlCol="0">
            <a:spAutoFit/>
          </a:bodyPr>
          <a:lstStyle/>
          <a:p>
            <a:r>
              <a:rPr lang="ru-RU" dirty="0">
                <a:latin typeface="Bookman Old Style" panose="02050604050505020204" pitchFamily="18" charset="0"/>
              </a:rPr>
              <a:t>Запуск на матрице 400 на 400.</a:t>
            </a:r>
          </a:p>
          <a:p>
            <a:r>
              <a:rPr lang="ru-RU" dirty="0">
                <a:latin typeface="Bookman Old Style" panose="02050604050505020204" pitchFamily="18" charset="0"/>
              </a:rPr>
              <a:t>Алгоритм Дейкстры был запущен из всех 400 вершин,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r>
              <a:rPr lang="ru-RU" dirty="0"/>
              <a:t>.</a:t>
            </a:r>
          </a:p>
        </p:txBody>
      </p:sp>
      <p:sp>
        <p:nvSpPr>
          <p:cNvPr id="8" name="TextBox 7">
            <a:extLst>
              <a:ext uri="{FF2B5EF4-FFF2-40B4-BE49-F238E27FC236}">
                <a16:creationId xmlns:a16="http://schemas.microsoft.com/office/drawing/2014/main" id="{9DD173CA-B0D1-40D2-9377-A7C5A090F86C}"/>
              </a:ext>
            </a:extLst>
          </p:cNvPr>
          <p:cNvSpPr txBox="1"/>
          <p:nvPr/>
        </p:nvSpPr>
        <p:spPr>
          <a:xfrm>
            <a:off x="6282528" y="3648076"/>
            <a:ext cx="4757547" cy="2862322"/>
          </a:xfrm>
          <a:prstGeom prst="rect">
            <a:avLst/>
          </a:prstGeom>
          <a:noFill/>
        </p:spPr>
        <p:txBody>
          <a:bodyPr wrap="square" rtlCol="0">
            <a:spAutoFit/>
          </a:bodyPr>
          <a:lstStyle/>
          <a:p>
            <a:r>
              <a:rPr lang="ru-RU" dirty="0">
                <a:latin typeface="Bookman Old Style" panose="02050604050505020204" pitchFamily="18" charset="0"/>
              </a:rPr>
              <a:t>Запуск на матрице 10000 на 10000.</a:t>
            </a:r>
          </a:p>
          <a:p>
            <a:r>
              <a:rPr lang="ru-RU" dirty="0">
                <a:latin typeface="Bookman Old Style" panose="02050604050505020204" pitchFamily="18" charset="0"/>
              </a:rPr>
              <a:t>К сожалению, не удалось построить матрицу кратчайших расстояний от всех точек (лимит по </a:t>
            </a:r>
            <a:r>
              <a:rPr lang="en-US" dirty="0">
                <a:latin typeface="Bookman Old Style" panose="02050604050505020204" pitchFamily="18" charset="0"/>
              </a:rPr>
              <a:t>RAM </a:t>
            </a:r>
            <a:r>
              <a:rPr lang="ru-RU" dirty="0">
                <a:latin typeface="Bookman Old Style" panose="02050604050505020204" pitchFamily="18" charset="0"/>
              </a:rPr>
              <a:t>был достигнут при запуске алгоритма Дейкстры из 1000 вершин до 10000).</a:t>
            </a:r>
          </a:p>
          <a:p>
            <a:r>
              <a:rPr lang="ru-RU" dirty="0">
                <a:latin typeface="Bookman Old Style" panose="02050604050505020204" pitchFamily="18" charset="0"/>
              </a:rPr>
              <a:t>Поэтому, как пример, приводится «строка» расстояний из первой (нулевой) вершины до всех 10000,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p>
        </p:txBody>
      </p:sp>
      <p:pic>
        <p:nvPicPr>
          <p:cNvPr id="9" name="Рисунок 8">
            <a:extLst>
              <a:ext uri="{FF2B5EF4-FFF2-40B4-BE49-F238E27FC236}">
                <a16:creationId xmlns:a16="http://schemas.microsoft.com/office/drawing/2014/main" id="{C091A1D5-3EE9-4EB3-9DF5-1265CB34253B}"/>
              </a:ext>
            </a:extLst>
          </p:cNvPr>
          <p:cNvPicPr>
            <a:picLocks noChangeAspect="1"/>
          </p:cNvPicPr>
          <p:nvPr/>
        </p:nvPicPr>
        <p:blipFill>
          <a:blip r:embed="rId2"/>
          <a:stretch>
            <a:fillRect/>
          </a:stretch>
        </p:blipFill>
        <p:spPr>
          <a:xfrm>
            <a:off x="1345373" y="2652634"/>
            <a:ext cx="4418300" cy="1662191"/>
          </a:xfrm>
          <a:prstGeom prst="rect">
            <a:avLst/>
          </a:prstGeom>
        </p:spPr>
      </p:pic>
      <p:pic>
        <p:nvPicPr>
          <p:cNvPr id="10" name="Рисунок 9">
            <a:extLst>
              <a:ext uri="{FF2B5EF4-FFF2-40B4-BE49-F238E27FC236}">
                <a16:creationId xmlns:a16="http://schemas.microsoft.com/office/drawing/2014/main" id="{5C637C23-D5CE-4639-966A-F1BD8E993549}"/>
              </a:ext>
            </a:extLst>
          </p:cNvPr>
          <p:cNvPicPr>
            <a:picLocks noChangeAspect="1"/>
          </p:cNvPicPr>
          <p:nvPr/>
        </p:nvPicPr>
        <p:blipFill>
          <a:blip r:embed="rId3"/>
          <a:stretch>
            <a:fillRect/>
          </a:stretch>
        </p:blipFill>
        <p:spPr>
          <a:xfrm>
            <a:off x="6282528" y="2685767"/>
            <a:ext cx="5213061" cy="272223"/>
          </a:xfrm>
          <a:prstGeom prst="rect">
            <a:avLst/>
          </a:prstGeom>
        </p:spPr>
      </p:pic>
      <p:pic>
        <p:nvPicPr>
          <p:cNvPr id="11" name="Рисунок 10">
            <a:extLst>
              <a:ext uri="{FF2B5EF4-FFF2-40B4-BE49-F238E27FC236}">
                <a16:creationId xmlns:a16="http://schemas.microsoft.com/office/drawing/2014/main" id="{6D63F323-261C-4C2B-9BBB-7DDE423FD2F1}"/>
              </a:ext>
            </a:extLst>
          </p:cNvPr>
          <p:cNvPicPr>
            <a:picLocks noChangeAspect="1"/>
          </p:cNvPicPr>
          <p:nvPr/>
        </p:nvPicPr>
        <p:blipFill>
          <a:blip r:embed="rId4"/>
          <a:stretch>
            <a:fillRect/>
          </a:stretch>
        </p:blipFill>
        <p:spPr>
          <a:xfrm>
            <a:off x="1928708" y="4427575"/>
            <a:ext cx="1495634" cy="285790"/>
          </a:xfrm>
          <a:prstGeom prst="rect">
            <a:avLst/>
          </a:prstGeom>
        </p:spPr>
      </p:pic>
      <p:pic>
        <p:nvPicPr>
          <p:cNvPr id="12" name="Рисунок 11">
            <a:extLst>
              <a:ext uri="{FF2B5EF4-FFF2-40B4-BE49-F238E27FC236}">
                <a16:creationId xmlns:a16="http://schemas.microsoft.com/office/drawing/2014/main" id="{EC063009-481D-4477-83E8-F0F052038D8F}"/>
              </a:ext>
            </a:extLst>
          </p:cNvPr>
          <p:cNvPicPr>
            <a:picLocks noChangeAspect="1"/>
          </p:cNvPicPr>
          <p:nvPr/>
        </p:nvPicPr>
        <p:blipFill>
          <a:blip r:embed="rId5"/>
          <a:stretch>
            <a:fillRect/>
          </a:stretch>
        </p:blipFill>
        <p:spPr>
          <a:xfrm>
            <a:off x="6300531" y="3216967"/>
            <a:ext cx="1505160" cy="219106"/>
          </a:xfrm>
          <a:prstGeom prst="rect">
            <a:avLst/>
          </a:prstGeom>
        </p:spPr>
      </p:pic>
    </p:spTree>
    <p:extLst>
      <p:ext uri="{BB962C8B-B14F-4D97-AF65-F5344CB8AC3E}">
        <p14:creationId xmlns:p14="http://schemas.microsoft.com/office/powerpoint/2010/main" val="366175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A5F2D1-7466-44E5-91A8-D89C9DD53F46}"/>
              </a:ext>
            </a:extLst>
          </p:cNvPr>
          <p:cNvSpPr>
            <a:spLocks noGrp="1"/>
          </p:cNvSpPr>
          <p:nvPr>
            <p:ph type="ctrTitle"/>
          </p:nvPr>
        </p:nvSpPr>
        <p:spPr/>
        <p:txBody>
          <a:bodyPr>
            <a:normAutofit/>
          </a:bodyPr>
          <a:lstStyle/>
          <a:p>
            <a:r>
              <a:rPr lang="ru-RU" sz="4000" dirty="0">
                <a:latin typeface="Bookman Old Style" panose="02050604050505020204" pitchFamily="18" charset="0"/>
              </a:rPr>
              <a:t>Спасибо за внимание!</a:t>
            </a:r>
          </a:p>
        </p:txBody>
      </p:sp>
      <p:sp>
        <p:nvSpPr>
          <p:cNvPr id="3" name="Объект 2">
            <a:extLst>
              <a:ext uri="{FF2B5EF4-FFF2-40B4-BE49-F238E27FC236}">
                <a16:creationId xmlns:a16="http://schemas.microsoft.com/office/drawing/2014/main" id="{62328F52-355C-467D-96E8-F170326DE194}"/>
              </a:ext>
            </a:extLst>
          </p:cNvPr>
          <p:cNvSpPr>
            <a:spLocks noGrp="1"/>
          </p:cNvSpPr>
          <p:nvPr>
            <p:ph type="subTitle" idx="1"/>
          </p:nvPr>
        </p:nvSpPr>
        <p:spPr>
          <a:xfrm>
            <a:off x="8415290" y="4960137"/>
            <a:ext cx="3776709" cy="1463040"/>
          </a:xfrm>
        </p:spPr>
        <p:txBody>
          <a:bodyPr/>
          <a:lstStyle/>
          <a:p>
            <a:r>
              <a:rPr lang="en-US" dirty="0">
                <a:latin typeface="Bookman Old Style" panose="02050604050505020204" pitchFamily="18" charset="0"/>
              </a:rPr>
              <a:t>GitHub</a:t>
            </a:r>
            <a:r>
              <a:rPr lang="ru-RU" dirty="0">
                <a:latin typeface="Bookman Old Style" panose="02050604050505020204" pitchFamily="18" charset="0"/>
              </a:rPr>
              <a:t> проекта: </a:t>
            </a:r>
            <a:r>
              <a:rPr lang="en-US" dirty="0">
                <a:solidFill>
                  <a:schemeClr val="accent2"/>
                </a:solidFill>
                <a:hlinkClick r:id="rId2">
                  <a:extLst>
                    <a:ext uri="{A12FA001-AC4F-418D-AE19-62706E023703}">
                      <ahyp:hlinkClr xmlns:ahyp="http://schemas.microsoft.com/office/drawing/2018/hyperlinkcolor" val="tx"/>
                    </a:ext>
                  </a:extLst>
                </a:hlinkClick>
              </a:rPr>
              <a:t>https://github.com/oksanamda/graphs</a:t>
            </a:r>
            <a:endParaRPr lang="ru-RU" dirty="0">
              <a:solidFill>
                <a:schemeClr val="accent2"/>
              </a:solidFill>
              <a:latin typeface="Bookman Old Style" panose="02050604050505020204" pitchFamily="18" charset="0"/>
            </a:endParaRPr>
          </a:p>
        </p:txBody>
      </p:sp>
    </p:spTree>
    <p:extLst>
      <p:ext uri="{BB962C8B-B14F-4D97-AF65-F5344CB8AC3E}">
        <p14:creationId xmlns:p14="http://schemas.microsoft.com/office/powerpoint/2010/main" val="582468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BAD941-684E-4623-89D3-87D8A753B4A0}"/>
              </a:ext>
            </a:extLst>
          </p:cNvPr>
          <p:cNvSpPr>
            <a:spLocks noGrp="1"/>
          </p:cNvSpPr>
          <p:nvPr>
            <p:ph type="title"/>
          </p:nvPr>
        </p:nvSpPr>
        <p:spPr/>
        <p:txBody>
          <a:bodyPr>
            <a:normAutofit/>
          </a:bodyPr>
          <a:lstStyle/>
          <a:p>
            <a:r>
              <a:rPr lang="ru-RU" sz="4000" dirty="0">
                <a:latin typeface="Bookman Old Style" panose="02050604050505020204" pitchFamily="18" charset="0"/>
              </a:rPr>
              <a:t>Подготовительный этап</a:t>
            </a:r>
            <a:endParaRPr lang="ru-RU" sz="4000" dirty="0"/>
          </a:p>
        </p:txBody>
      </p:sp>
      <p:sp>
        <p:nvSpPr>
          <p:cNvPr id="3" name="Объект 2">
            <a:extLst>
              <a:ext uri="{FF2B5EF4-FFF2-40B4-BE49-F238E27FC236}">
                <a16:creationId xmlns:a16="http://schemas.microsoft.com/office/drawing/2014/main" id="{9989AE5E-C40C-46A2-827F-2494A55772B6}"/>
              </a:ext>
            </a:extLst>
          </p:cNvPr>
          <p:cNvSpPr>
            <a:spLocks noGrp="1"/>
          </p:cNvSpPr>
          <p:nvPr>
            <p:ph idx="1"/>
          </p:nvPr>
        </p:nvSpPr>
        <p:spPr/>
        <p:txBody>
          <a:bodyPr>
            <a:normAutofit/>
          </a:bodyPr>
          <a:lstStyle/>
          <a:p>
            <a:pPr marL="0" indent="0">
              <a:buNone/>
            </a:pPr>
            <a:r>
              <a:rPr lang="ru-RU" sz="1800" dirty="0">
                <a:latin typeface="Bookman Old Style" panose="02050604050505020204" pitchFamily="18" charset="0"/>
              </a:rPr>
              <a:t>В качестве объектов возьмем больницы (</a:t>
            </a:r>
            <a:r>
              <a:rPr lang="en-US" sz="1800" dirty="0">
                <a:latin typeface="Bookman Old Style" panose="02050604050505020204" pitchFamily="18" charset="0"/>
              </a:rPr>
              <a:t>hospitals).</a:t>
            </a:r>
          </a:p>
          <a:p>
            <a:pPr marL="0" indent="0">
              <a:buNone/>
            </a:pPr>
            <a:r>
              <a:rPr lang="ru-RU" sz="1800" dirty="0">
                <a:latin typeface="Bookman Old Style" panose="02050604050505020204" pitchFamily="18" charset="0"/>
              </a:rPr>
              <a:t>Выберем их всех существующих зданий 10 больниц и 100 многоквартирных домов (</a:t>
            </a:r>
            <a:r>
              <a:rPr lang="en-US" sz="1800" dirty="0">
                <a:latin typeface="Bookman Old Style" panose="02050604050505020204" pitchFamily="18" charset="0"/>
              </a:rPr>
              <a:t>apartments).</a:t>
            </a:r>
            <a:endParaRPr lang="ru-RU" sz="1800" dirty="0">
              <a:latin typeface="Bookman Old Style" panose="02050604050505020204" pitchFamily="18" charset="0"/>
            </a:endParaRPr>
          </a:p>
        </p:txBody>
      </p:sp>
      <p:pic>
        <p:nvPicPr>
          <p:cNvPr id="4" name="Рисунок 3">
            <a:extLst>
              <a:ext uri="{FF2B5EF4-FFF2-40B4-BE49-F238E27FC236}">
                <a16:creationId xmlns:a16="http://schemas.microsoft.com/office/drawing/2014/main" id="{42CEF763-2060-4ECB-9C78-F93F56424279}"/>
              </a:ext>
            </a:extLst>
          </p:cNvPr>
          <p:cNvPicPr>
            <a:picLocks noChangeAspect="1"/>
          </p:cNvPicPr>
          <p:nvPr/>
        </p:nvPicPr>
        <p:blipFill>
          <a:blip r:embed="rId2"/>
          <a:stretch>
            <a:fillRect/>
          </a:stretch>
        </p:blipFill>
        <p:spPr>
          <a:xfrm>
            <a:off x="1024128" y="3596529"/>
            <a:ext cx="8811855" cy="2295845"/>
          </a:xfrm>
          <a:prstGeom prst="rect">
            <a:avLst/>
          </a:prstGeom>
        </p:spPr>
      </p:pic>
    </p:spTree>
    <p:extLst>
      <p:ext uri="{BB962C8B-B14F-4D97-AF65-F5344CB8AC3E}">
        <p14:creationId xmlns:p14="http://schemas.microsoft.com/office/powerpoint/2010/main" val="1389639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DC0E12-E0BD-45CE-87A5-07BD49028C11}"/>
              </a:ext>
            </a:extLst>
          </p:cNvPr>
          <p:cNvSpPr>
            <a:spLocks noGrp="1"/>
          </p:cNvSpPr>
          <p:nvPr>
            <p:ph type="title"/>
          </p:nvPr>
        </p:nvSpPr>
        <p:spPr/>
        <p:txBody>
          <a:bodyPr>
            <a:normAutofit/>
          </a:bodyPr>
          <a:lstStyle/>
          <a:p>
            <a:r>
              <a:rPr lang="ru-RU" sz="4000" dirty="0">
                <a:latin typeface="Bookman Old Style" panose="02050604050505020204" pitchFamily="18" charset="0"/>
              </a:rPr>
              <a:t>Подготовительный этап</a:t>
            </a:r>
            <a:endParaRPr lang="ru-RU" sz="4000" dirty="0"/>
          </a:p>
        </p:txBody>
      </p:sp>
      <p:pic>
        <p:nvPicPr>
          <p:cNvPr id="4" name="Рисунок 3">
            <a:extLst>
              <a:ext uri="{FF2B5EF4-FFF2-40B4-BE49-F238E27FC236}">
                <a16:creationId xmlns:a16="http://schemas.microsoft.com/office/drawing/2014/main" id="{B4D93C59-C690-4C28-86C4-F7712A4BBF84}"/>
              </a:ext>
            </a:extLst>
          </p:cNvPr>
          <p:cNvPicPr>
            <a:picLocks noChangeAspect="1"/>
          </p:cNvPicPr>
          <p:nvPr/>
        </p:nvPicPr>
        <p:blipFill>
          <a:blip r:embed="rId2"/>
          <a:stretch>
            <a:fillRect/>
          </a:stretch>
        </p:blipFill>
        <p:spPr>
          <a:xfrm>
            <a:off x="1024128" y="2084832"/>
            <a:ext cx="7049484" cy="2486372"/>
          </a:xfrm>
          <a:prstGeom prst="rect">
            <a:avLst/>
          </a:prstGeom>
        </p:spPr>
      </p:pic>
      <p:pic>
        <p:nvPicPr>
          <p:cNvPr id="6" name="Рисунок 5">
            <a:extLst>
              <a:ext uri="{FF2B5EF4-FFF2-40B4-BE49-F238E27FC236}">
                <a16:creationId xmlns:a16="http://schemas.microsoft.com/office/drawing/2014/main" id="{76F5105C-37A4-4055-BDFF-18ED542D3D6B}"/>
              </a:ext>
            </a:extLst>
          </p:cNvPr>
          <p:cNvPicPr>
            <a:picLocks noChangeAspect="1"/>
          </p:cNvPicPr>
          <p:nvPr/>
        </p:nvPicPr>
        <p:blipFill>
          <a:blip r:embed="rId3"/>
          <a:stretch>
            <a:fillRect/>
          </a:stretch>
        </p:blipFill>
        <p:spPr>
          <a:xfrm>
            <a:off x="1024128" y="4739481"/>
            <a:ext cx="5344271" cy="952633"/>
          </a:xfrm>
          <a:prstGeom prst="rect">
            <a:avLst/>
          </a:prstGeom>
        </p:spPr>
      </p:pic>
      <p:sp>
        <p:nvSpPr>
          <p:cNvPr id="7" name="TextBox 6">
            <a:extLst>
              <a:ext uri="{FF2B5EF4-FFF2-40B4-BE49-F238E27FC236}">
                <a16:creationId xmlns:a16="http://schemas.microsoft.com/office/drawing/2014/main" id="{688397B6-31EC-474A-A0DE-E3275E2A843F}"/>
              </a:ext>
            </a:extLst>
          </p:cNvPr>
          <p:cNvSpPr txBox="1"/>
          <p:nvPr/>
        </p:nvSpPr>
        <p:spPr>
          <a:xfrm>
            <a:off x="944229" y="5860391"/>
            <a:ext cx="11395732" cy="646331"/>
          </a:xfrm>
          <a:prstGeom prst="rect">
            <a:avLst/>
          </a:prstGeom>
          <a:noFill/>
        </p:spPr>
        <p:txBody>
          <a:bodyPr wrap="square" rtlCol="0">
            <a:spAutoFit/>
          </a:bodyPr>
          <a:lstStyle/>
          <a:p>
            <a:r>
              <a:rPr lang="ru-RU" dirty="0">
                <a:latin typeface="Bookman Old Style" panose="02050604050505020204" pitchFamily="18" charset="0"/>
              </a:rPr>
              <a:t>{89665061: 7512139535, 95408906: 1237275154, </a:t>
            </a:r>
            <a:r>
              <a:rPr lang="en-US" dirty="0">
                <a:latin typeface="Bookman Old Style" panose="02050604050505020204" pitchFamily="18" charset="0"/>
              </a:rPr>
              <a:t>….</a:t>
            </a:r>
            <a:r>
              <a:rPr lang="ru-RU" dirty="0">
                <a:latin typeface="Bookman Old Style" panose="02050604050505020204" pitchFamily="18" charset="0"/>
              </a:rPr>
              <a:t>101312101: 1393833498} </a:t>
            </a:r>
            <a:r>
              <a:rPr lang="en-US" dirty="0">
                <a:latin typeface="Bookman Old Style" panose="02050604050505020204" pitchFamily="18" charset="0"/>
              </a:rPr>
              <a:t>- </a:t>
            </a:r>
            <a:r>
              <a:rPr lang="ru-RU" dirty="0">
                <a:latin typeface="Bookman Old Style" panose="02050604050505020204" pitchFamily="18" charset="0"/>
              </a:rPr>
              <a:t>больницы</a:t>
            </a:r>
            <a:endParaRPr lang="en-US" dirty="0">
              <a:latin typeface="Bookman Old Style" panose="02050604050505020204" pitchFamily="18" charset="0"/>
            </a:endParaRPr>
          </a:p>
          <a:p>
            <a:r>
              <a:rPr lang="ru-RU" dirty="0">
                <a:latin typeface="Bookman Old Style" panose="02050604050505020204" pitchFamily="18" charset="0"/>
              </a:rPr>
              <a:t>{89400291: 2145263454, 101472176: 1186962359</a:t>
            </a:r>
            <a:r>
              <a:rPr lang="en-US" dirty="0">
                <a:latin typeface="Bookman Old Style" panose="02050604050505020204" pitchFamily="18" charset="0"/>
              </a:rPr>
              <a:t>……..</a:t>
            </a:r>
            <a:r>
              <a:rPr lang="ru-RU" dirty="0">
                <a:latin typeface="Bookman Old Style" panose="02050604050505020204" pitchFamily="18" charset="0"/>
              </a:rPr>
              <a:t>104988570: 1210433183} - дома</a:t>
            </a:r>
          </a:p>
        </p:txBody>
      </p:sp>
    </p:spTree>
    <p:extLst>
      <p:ext uri="{BB962C8B-B14F-4D97-AF65-F5344CB8AC3E}">
        <p14:creationId xmlns:p14="http://schemas.microsoft.com/office/powerpoint/2010/main" val="83842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D9EA82-C654-4809-835E-E3DA5EA51108}"/>
              </a:ext>
            </a:extLst>
          </p:cNvPr>
          <p:cNvSpPr>
            <a:spLocks noGrp="1"/>
          </p:cNvSpPr>
          <p:nvPr>
            <p:ph type="title"/>
          </p:nvPr>
        </p:nvSpPr>
        <p:spPr/>
        <p:txBody>
          <a:bodyPr>
            <a:normAutofit/>
          </a:bodyPr>
          <a:lstStyle/>
          <a:p>
            <a:r>
              <a:rPr lang="ru-RU" sz="4000" dirty="0">
                <a:latin typeface="Bookman Old Style" panose="02050604050505020204" pitchFamily="18" charset="0"/>
              </a:rPr>
              <a:t>Поиск кратчайших путей</a:t>
            </a:r>
          </a:p>
        </p:txBody>
      </p:sp>
      <p:sp>
        <p:nvSpPr>
          <p:cNvPr id="3" name="Объект 2">
            <a:extLst>
              <a:ext uri="{FF2B5EF4-FFF2-40B4-BE49-F238E27FC236}">
                <a16:creationId xmlns:a16="http://schemas.microsoft.com/office/drawing/2014/main" id="{C4C80C22-21F9-48B0-9DE0-77D2DEACE5E0}"/>
              </a:ext>
            </a:extLst>
          </p:cNvPr>
          <p:cNvSpPr>
            <a:spLocks noGrp="1"/>
          </p:cNvSpPr>
          <p:nvPr>
            <p:ph sz="half" idx="1"/>
          </p:nvPr>
        </p:nvSpPr>
        <p:spPr/>
        <p:txBody>
          <a:bodyPr>
            <a:normAutofit/>
          </a:bodyPr>
          <a:lstStyle/>
          <a:p>
            <a:r>
              <a:rPr lang="ru-RU" sz="1800" dirty="0">
                <a:latin typeface="Bookman Old Style" panose="02050604050505020204" pitchFamily="18" charset="0"/>
              </a:rPr>
              <a:t>В качества алгоритма для поиска кратчайших путей из заданной функции мы взяли алгоритм Дейкстры (поскольку в исходном графе отсутствуют ребра отрицательного веса).</a:t>
            </a:r>
          </a:p>
          <a:p>
            <a:r>
              <a:rPr lang="ru-RU" sz="1800" dirty="0">
                <a:latin typeface="Bookman Old Style" panose="02050604050505020204" pitchFamily="18" charset="0"/>
              </a:rPr>
              <a:t>Было сделано несколько реализаций, но в итоге самой быстрой оказалась последняя – использующая кучу (</a:t>
            </a:r>
            <a:r>
              <a:rPr lang="en-US" sz="1800" dirty="0">
                <a:latin typeface="Bookman Old Style" panose="02050604050505020204" pitchFamily="18" charset="0"/>
              </a:rPr>
              <a:t>heap)</a:t>
            </a:r>
            <a:r>
              <a:rPr lang="ru-RU" sz="1800" dirty="0">
                <a:latin typeface="Bookman Old Style" panose="02050604050505020204" pitchFamily="18" charset="0"/>
              </a:rPr>
              <a:t>. В качестве опоры мы использовали реализацию данного алгоритма в библиотеке </a:t>
            </a:r>
            <a:r>
              <a:rPr lang="en-US" sz="1800" dirty="0" err="1">
                <a:latin typeface="Bookman Old Style" panose="02050604050505020204" pitchFamily="18" charset="0"/>
              </a:rPr>
              <a:t>networkx</a:t>
            </a:r>
            <a:r>
              <a:rPr lang="ru-RU" sz="1800" dirty="0">
                <a:latin typeface="Bookman Old Style" panose="02050604050505020204" pitchFamily="18" charset="0"/>
              </a:rPr>
              <a:t>, с которым сравнивали итоговые результаты, чтобы убедиться в правильности</a:t>
            </a:r>
          </a:p>
        </p:txBody>
      </p:sp>
      <p:pic>
        <p:nvPicPr>
          <p:cNvPr id="5" name="Объект 4">
            <a:extLst>
              <a:ext uri="{FF2B5EF4-FFF2-40B4-BE49-F238E27FC236}">
                <a16:creationId xmlns:a16="http://schemas.microsoft.com/office/drawing/2014/main" id="{4EFE4DFF-3CA0-4CA8-9257-92584460D594}"/>
              </a:ext>
            </a:extLst>
          </p:cNvPr>
          <p:cNvPicPr>
            <a:picLocks noGrp="1" noChangeAspect="1"/>
          </p:cNvPicPr>
          <p:nvPr>
            <p:ph sz="half" idx="2"/>
          </p:nvPr>
        </p:nvPicPr>
        <p:blipFill>
          <a:blip r:embed="rId2"/>
          <a:stretch>
            <a:fillRect/>
          </a:stretch>
        </p:blipFill>
        <p:spPr>
          <a:xfrm>
            <a:off x="6489576" y="1612429"/>
            <a:ext cx="5183614" cy="5245571"/>
          </a:xfrm>
          <a:prstGeom prst="rect">
            <a:avLst/>
          </a:prstGeom>
        </p:spPr>
      </p:pic>
    </p:spTree>
    <p:extLst>
      <p:ext uri="{BB962C8B-B14F-4D97-AF65-F5344CB8AC3E}">
        <p14:creationId xmlns:p14="http://schemas.microsoft.com/office/powerpoint/2010/main" val="2126543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460CF-96F6-495B-A6B1-CFA25B2DB0B1}"/>
              </a:ext>
            </a:extLst>
          </p:cNvPr>
          <p:cNvSpPr>
            <a:spLocks noGrp="1"/>
          </p:cNvSpPr>
          <p:nvPr>
            <p:ph type="title"/>
          </p:nvPr>
        </p:nvSpPr>
        <p:spPr/>
        <p:txBody>
          <a:bodyPr>
            <a:normAutofit/>
          </a:bodyPr>
          <a:lstStyle/>
          <a:p>
            <a:r>
              <a:rPr lang="ru-RU" sz="4000" dirty="0">
                <a:latin typeface="Bookman Old Style" panose="02050604050505020204" pitchFamily="18" charset="0"/>
              </a:rPr>
              <a:t>Производительность</a:t>
            </a:r>
          </a:p>
        </p:txBody>
      </p:sp>
      <p:sp>
        <p:nvSpPr>
          <p:cNvPr id="3" name="Объект 2">
            <a:extLst>
              <a:ext uri="{FF2B5EF4-FFF2-40B4-BE49-F238E27FC236}">
                <a16:creationId xmlns:a16="http://schemas.microsoft.com/office/drawing/2014/main" id="{75B9899D-7E3D-42E2-9397-3369FEB3BD1A}"/>
              </a:ext>
            </a:extLst>
          </p:cNvPr>
          <p:cNvSpPr>
            <a:spLocks noGrp="1"/>
          </p:cNvSpPr>
          <p:nvPr>
            <p:ph sz="half" idx="1"/>
          </p:nvPr>
        </p:nvSpPr>
        <p:spPr>
          <a:xfrm>
            <a:off x="1024127" y="2286000"/>
            <a:ext cx="9720071" cy="4023360"/>
          </a:xfrm>
        </p:spPr>
        <p:txBody>
          <a:bodyPr>
            <a:normAutofit/>
          </a:bodyPr>
          <a:lstStyle/>
          <a:p>
            <a:r>
              <a:rPr lang="ru-RU" sz="1800" dirty="0">
                <a:latin typeface="Bookman Old Style" panose="02050604050505020204" pitchFamily="18" charset="0"/>
              </a:rPr>
              <a:t>Поскольку реализация нашего алгоритма Дейкстры основывалась на реализации одноимённого алгоритма из </a:t>
            </a:r>
            <a:r>
              <a:rPr lang="en-US" sz="1800" dirty="0" err="1">
                <a:latin typeface="Bookman Old Style" panose="02050604050505020204" pitchFamily="18" charset="0"/>
              </a:rPr>
              <a:t>networkx</a:t>
            </a:r>
            <a:r>
              <a:rPr lang="ru-RU" sz="1800" dirty="0">
                <a:latin typeface="Bookman Old Style" panose="02050604050505020204" pitchFamily="18" charset="0"/>
              </a:rPr>
              <a:t> (</a:t>
            </a:r>
            <a:r>
              <a:rPr lang="en-US" sz="1800" dirty="0" err="1">
                <a:latin typeface="Bookman Old Style" panose="02050604050505020204" pitchFamily="18" charset="0"/>
              </a:rPr>
              <a:t>nx.dijkstra_path</a:t>
            </a:r>
            <a:r>
              <a:rPr lang="ru-RU" sz="1800" dirty="0">
                <a:latin typeface="Bookman Old Style" panose="02050604050505020204" pitchFamily="18" charset="0"/>
              </a:rPr>
              <a:t>)</a:t>
            </a:r>
            <a:r>
              <a:rPr lang="en-US" sz="1800" dirty="0">
                <a:latin typeface="Bookman Old Style" panose="02050604050505020204" pitchFamily="18" charset="0"/>
              </a:rPr>
              <a:t>, </a:t>
            </a:r>
            <a:r>
              <a:rPr lang="ru-RU" sz="1800" dirty="0">
                <a:latin typeface="Bookman Old Style" panose="02050604050505020204" pitchFamily="18" charset="0"/>
              </a:rPr>
              <a:t>то производительность и точность у алгоритмов практически совпадает. Данный алгоритм реализован с помощью кучи.</a:t>
            </a:r>
          </a:p>
          <a:p>
            <a:r>
              <a:rPr lang="ru-RU" sz="1800" dirty="0">
                <a:latin typeface="Bookman Old Style" panose="02050604050505020204" pitchFamily="18" charset="0"/>
              </a:rPr>
              <a:t>В отличии от алгоритма из </a:t>
            </a:r>
            <a:r>
              <a:rPr lang="en-US" sz="1800" dirty="0" err="1">
                <a:latin typeface="Bookman Old Style" panose="02050604050505020204" pitchFamily="18" charset="0"/>
              </a:rPr>
              <a:t>networkx</a:t>
            </a:r>
            <a:r>
              <a:rPr lang="ru-RU" sz="1800" dirty="0">
                <a:latin typeface="Bookman Old Style" panose="02050604050505020204" pitchFamily="18" charset="0"/>
              </a:rPr>
              <a:t> реализованный нами алгоритм возвращает не только лист кратчайших путей от </a:t>
            </a:r>
            <a:r>
              <a:rPr lang="en-US" sz="1800" dirty="0">
                <a:latin typeface="Bookman Old Style" panose="02050604050505020204" pitchFamily="18" charset="0"/>
              </a:rPr>
              <a:t>source </a:t>
            </a:r>
            <a:r>
              <a:rPr lang="ru-RU" sz="1800" dirty="0">
                <a:latin typeface="Bookman Old Style" panose="02050604050505020204" pitchFamily="18" charset="0"/>
              </a:rPr>
              <a:t>до </a:t>
            </a:r>
            <a:r>
              <a:rPr lang="en-US" sz="1800" dirty="0">
                <a:latin typeface="Bookman Old Style" panose="02050604050505020204" pitchFamily="18" charset="0"/>
              </a:rPr>
              <a:t>target, </a:t>
            </a:r>
            <a:r>
              <a:rPr lang="ru-RU" sz="1800" dirty="0">
                <a:latin typeface="Bookman Old Style" panose="02050604050505020204" pitchFamily="18" charset="0"/>
              </a:rPr>
              <a:t>а так же и длину данного пути (для этого в </a:t>
            </a:r>
            <a:r>
              <a:rPr lang="en-US" sz="1800" dirty="0" err="1">
                <a:latin typeface="Bookman Old Style" panose="02050604050505020204" pitchFamily="18" charset="0"/>
              </a:rPr>
              <a:t>networkx</a:t>
            </a:r>
            <a:r>
              <a:rPr lang="en-US" sz="1800" dirty="0">
                <a:latin typeface="Bookman Old Style" panose="02050604050505020204" pitchFamily="18" charset="0"/>
              </a:rPr>
              <a:t> </a:t>
            </a:r>
            <a:r>
              <a:rPr lang="ru-RU" sz="1800" dirty="0">
                <a:latin typeface="Bookman Old Style" panose="02050604050505020204" pitchFamily="18" charset="0"/>
              </a:rPr>
              <a:t>есть отдельная функция </a:t>
            </a:r>
            <a:r>
              <a:rPr lang="en-US" sz="1800" dirty="0" err="1">
                <a:latin typeface="Bookman Old Style" panose="02050604050505020204" pitchFamily="18" charset="0"/>
              </a:rPr>
              <a:t>nx.dijkstra_path</a:t>
            </a:r>
            <a:r>
              <a:rPr lang="ru-RU" sz="1800" dirty="0">
                <a:latin typeface="Bookman Old Style" panose="02050604050505020204" pitchFamily="18" charset="0"/>
              </a:rPr>
              <a:t>_</a:t>
            </a:r>
            <a:r>
              <a:rPr lang="en-US" sz="1800" dirty="0">
                <a:latin typeface="Bookman Old Style" panose="02050604050505020204" pitchFamily="18" charset="0"/>
              </a:rPr>
              <a:t>length</a:t>
            </a:r>
            <a:r>
              <a:rPr lang="ru-RU" sz="1800" dirty="0">
                <a:latin typeface="Bookman Old Style" panose="02050604050505020204" pitchFamily="18" charset="0"/>
              </a:rPr>
              <a:t>, возвращающая только длину пути</a:t>
            </a:r>
            <a:r>
              <a:rPr lang="en-US" sz="1800" dirty="0">
                <a:latin typeface="Bookman Old Style" panose="02050604050505020204" pitchFamily="18" charset="0"/>
              </a:rPr>
              <a:t>).</a:t>
            </a:r>
            <a:endParaRPr lang="ru-RU" sz="1800" dirty="0">
              <a:latin typeface="Bookman Old Style" panose="02050604050505020204" pitchFamily="18" charset="0"/>
            </a:endParaRPr>
          </a:p>
          <a:p>
            <a:r>
              <a:rPr lang="ru-RU" sz="1800" dirty="0">
                <a:latin typeface="Bookman Old Style" panose="02050604050505020204" pitchFamily="18" charset="0"/>
              </a:rPr>
              <a:t>Например, для нахождения 110 путей из выбранных вершин до всех остальных, алгоритм затрачивает </a:t>
            </a:r>
            <a:r>
              <a:rPr lang="en-US" sz="1800" dirty="0">
                <a:latin typeface="Bookman Old Style" panose="02050604050505020204" pitchFamily="18" charset="0"/>
              </a:rPr>
              <a:t>~</a:t>
            </a:r>
            <a:r>
              <a:rPr lang="ru-RU" sz="1800" dirty="0">
                <a:latin typeface="Bookman Old Style" panose="02050604050505020204" pitchFamily="18" charset="0"/>
              </a:rPr>
              <a:t>40 секунд, что является очень хорошим результатом.</a:t>
            </a:r>
          </a:p>
        </p:txBody>
      </p:sp>
    </p:spTree>
    <p:extLst>
      <p:ext uri="{BB962C8B-B14F-4D97-AF65-F5344CB8AC3E}">
        <p14:creationId xmlns:p14="http://schemas.microsoft.com/office/powerpoint/2010/main" val="14906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C39F0BA9-0637-4535-A3F5-3DEFDA683817}"/>
              </a:ext>
            </a:extLst>
          </p:cNvPr>
          <p:cNvSpPr>
            <a:spLocks noGrp="1"/>
          </p:cNvSpPr>
          <p:nvPr>
            <p:ph type="title"/>
          </p:nvPr>
        </p:nvSpPr>
        <p:spPr/>
        <p:txBody>
          <a:bodyPr>
            <a:normAutofit/>
          </a:bodyPr>
          <a:lstStyle/>
          <a:p>
            <a:r>
              <a:rPr lang="ru-RU" sz="4000" dirty="0">
                <a:latin typeface="Bookman Old Style" panose="02050604050505020204" pitchFamily="18" charset="0"/>
              </a:rPr>
              <a:t>Сокращение путей</a:t>
            </a:r>
          </a:p>
        </p:txBody>
      </p:sp>
      <p:sp>
        <p:nvSpPr>
          <p:cNvPr id="6" name="Объект 5">
            <a:extLst>
              <a:ext uri="{FF2B5EF4-FFF2-40B4-BE49-F238E27FC236}">
                <a16:creationId xmlns:a16="http://schemas.microsoft.com/office/drawing/2014/main" id="{4843DD11-A122-4FB0-9FE2-099E57CA42B8}"/>
              </a:ext>
            </a:extLst>
          </p:cNvPr>
          <p:cNvSpPr>
            <a:spLocks noGrp="1"/>
          </p:cNvSpPr>
          <p:nvPr>
            <p:ph sz="half" idx="1"/>
          </p:nvPr>
        </p:nvSpPr>
        <p:spPr>
          <a:xfrm>
            <a:off x="1129284" y="2286000"/>
            <a:ext cx="4754880" cy="4023360"/>
          </a:xfrm>
        </p:spPr>
        <p:txBody>
          <a:bodyPr>
            <a:normAutofit/>
          </a:bodyPr>
          <a:lstStyle/>
          <a:p>
            <a:pPr marL="0" indent="0">
              <a:buNone/>
            </a:pPr>
            <a:r>
              <a:rPr lang="ru-RU" sz="1800" dirty="0">
                <a:latin typeface="Bookman Old Style" panose="02050604050505020204" pitchFamily="18" charset="0"/>
              </a:rPr>
              <a:t>Поскольку алгоритм Дейкстры строит пути по всему графу, они включают вершины, которых нет в списках домов или больниц.</a:t>
            </a:r>
          </a:p>
          <a:p>
            <a:pPr marL="0" indent="0">
              <a:buNone/>
            </a:pPr>
            <a:r>
              <a:rPr lang="ru-RU" sz="1800" dirty="0">
                <a:latin typeface="Bookman Old Style" panose="02050604050505020204" pitchFamily="18" charset="0"/>
              </a:rPr>
              <a:t>Мы решили удалять лишние вершины так, чтобы расстояние все равно сохранялось.</a:t>
            </a:r>
          </a:p>
        </p:txBody>
      </p:sp>
      <p:pic>
        <p:nvPicPr>
          <p:cNvPr id="7" name="Рисунок 6">
            <a:extLst>
              <a:ext uri="{FF2B5EF4-FFF2-40B4-BE49-F238E27FC236}">
                <a16:creationId xmlns:a16="http://schemas.microsoft.com/office/drawing/2014/main" id="{62DCD91F-8935-49DF-800A-30642A74337F}"/>
              </a:ext>
            </a:extLst>
          </p:cNvPr>
          <p:cNvPicPr>
            <a:picLocks noChangeAspect="1"/>
          </p:cNvPicPr>
          <p:nvPr/>
        </p:nvPicPr>
        <p:blipFill>
          <a:blip r:embed="rId2"/>
          <a:stretch>
            <a:fillRect/>
          </a:stretch>
        </p:blipFill>
        <p:spPr>
          <a:xfrm>
            <a:off x="1596695" y="4297680"/>
            <a:ext cx="3820058" cy="2462556"/>
          </a:xfrm>
          <a:prstGeom prst="rect">
            <a:avLst/>
          </a:prstGeom>
        </p:spPr>
      </p:pic>
      <p:pic>
        <p:nvPicPr>
          <p:cNvPr id="10" name="Объект 9">
            <a:extLst>
              <a:ext uri="{FF2B5EF4-FFF2-40B4-BE49-F238E27FC236}">
                <a16:creationId xmlns:a16="http://schemas.microsoft.com/office/drawing/2014/main" id="{A1C5B41D-B1DF-489E-9B22-6324B9AA6741}"/>
              </a:ext>
            </a:extLst>
          </p:cNvPr>
          <p:cNvPicPr>
            <a:picLocks noGrp="1" noChangeAspect="1"/>
          </p:cNvPicPr>
          <p:nvPr>
            <p:ph sz="half" idx="2"/>
          </p:nvPr>
        </p:nvPicPr>
        <p:blipFill>
          <a:blip r:embed="rId3"/>
          <a:stretch>
            <a:fillRect/>
          </a:stretch>
        </p:blipFill>
        <p:spPr>
          <a:xfrm>
            <a:off x="7065020" y="1873188"/>
            <a:ext cx="2988927" cy="4586457"/>
          </a:xfrm>
          <a:prstGeom prst="rect">
            <a:avLst/>
          </a:prstGeom>
        </p:spPr>
      </p:pic>
    </p:spTree>
    <p:extLst>
      <p:ext uri="{BB962C8B-B14F-4D97-AF65-F5344CB8AC3E}">
        <p14:creationId xmlns:p14="http://schemas.microsoft.com/office/powerpoint/2010/main" val="455379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Интеграл">
  <a:themeElements>
    <a:clrScheme name="Аспект">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Интеграл">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Интеграл">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1759</TotalTime>
  <Words>1545</Words>
  <Application>Microsoft Office PowerPoint</Application>
  <PresentationFormat>Широкоэкранный</PresentationFormat>
  <Paragraphs>175</Paragraphs>
  <Slides>44</Slides>
  <Notes>3</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44</vt:i4>
      </vt:variant>
    </vt:vector>
  </HeadingPairs>
  <TitlesOfParts>
    <vt:vector size="53" baseType="lpstr">
      <vt:lpstr>Arial</vt:lpstr>
      <vt:lpstr>Bookman Old Style</vt:lpstr>
      <vt:lpstr>Calibri</vt:lpstr>
      <vt:lpstr>Cambria Math</vt:lpstr>
      <vt:lpstr>Courier New</vt:lpstr>
      <vt:lpstr>Tw Cen MT</vt:lpstr>
      <vt:lpstr>Tw Cen MT Condensed</vt:lpstr>
      <vt:lpstr>Wingdings 3</vt:lpstr>
      <vt:lpstr>Интеграл</vt:lpstr>
      <vt:lpstr>Проект по предмету «теория конечных графов и ее приложения»  анализ Карты города уфа (openstreetmap) </vt:lpstr>
      <vt:lpstr>ИСПОЛЬЗОВАННЫЕ ТЕХНОЛОГИИ</vt:lpstr>
      <vt:lpstr>Подготовительный этап</vt:lpstr>
      <vt:lpstr>Подготовительный этап</vt:lpstr>
      <vt:lpstr>Подготовительный этап</vt:lpstr>
      <vt:lpstr>Подготовительный этап</vt:lpstr>
      <vt:lpstr>Поиск кратчайших путей</vt:lpstr>
      <vt:lpstr>Производительность</vt:lpstr>
      <vt:lpstr>Сокращение путей</vt:lpstr>
      <vt:lpstr>Матрица кратчайших путей</vt:lpstr>
      <vt:lpstr>Дерево кратчайших путей из произвольной вершины</vt:lpstr>
      <vt:lpstr>визуализация кратчайшего пути для произвольной вершины</vt:lpstr>
      <vt:lpstr>Визуализация дерева кратчайшего пути на графе</vt:lpstr>
      <vt:lpstr>Задание 1</vt:lpstr>
      <vt:lpstr>Задание 1</vt:lpstr>
      <vt:lpstr>Задание 1</vt:lpstr>
      <vt:lpstr>Задание 1</vt:lpstr>
      <vt:lpstr>Задание 1</vt:lpstr>
      <vt:lpstr>Задание 1</vt:lpstr>
      <vt:lpstr>Задание 1</vt:lpstr>
      <vt:lpstr>Задание 1</vt:lpstr>
      <vt:lpstr>Задание 1</vt:lpstr>
      <vt:lpstr>Задание 2</vt:lpstr>
      <vt:lpstr>Задание 2</vt:lpstr>
      <vt:lpstr>Задание 2</vt:lpstr>
      <vt:lpstr>Задание 2</vt:lpstr>
      <vt:lpstr>Задание 2</vt:lpstr>
      <vt:lpstr>Задание 2</vt:lpstr>
      <vt:lpstr>Задание 2</vt:lpstr>
      <vt:lpstr>Кластеры и центроиды</vt:lpstr>
      <vt:lpstr>Кластеры и центроиды, k=2</vt:lpstr>
      <vt:lpstr>Кластеры и центроиды, k=3</vt:lpstr>
      <vt:lpstr>Кластеры и центроиды, k=5</vt:lpstr>
      <vt:lpstr>Пути от больницы до центроид</vt:lpstr>
      <vt:lpstr>Презентация PowerPoint</vt:lpstr>
      <vt:lpstr>Пути от центроид до остальных элементов кластера</vt:lpstr>
      <vt:lpstr>Презентация PowerPoint</vt:lpstr>
      <vt:lpstr>Задание 2</vt:lpstr>
      <vt:lpstr>Задание 2</vt:lpstr>
      <vt:lpstr>АНАЛИЗ РЕЗУЛЬТАТОВ КЛАСТЕРИЗАЦИИ</vt:lpstr>
      <vt:lpstr>Тестирование программы</vt:lpstr>
      <vt:lpstr>Результаты тестирования</vt:lpstr>
      <vt:lpstr>Результаты тестов</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по предмету «теория конечных графов и ее приложения»  анализ Карты города уфа (openstreetmap) </dc:title>
  <dc:creator>Oksana Schelkina</dc:creator>
  <cp:lastModifiedBy>Oksana Schelkina</cp:lastModifiedBy>
  <cp:revision>108</cp:revision>
  <dcterms:created xsi:type="dcterms:W3CDTF">2020-06-04T11:31:04Z</dcterms:created>
  <dcterms:modified xsi:type="dcterms:W3CDTF">2020-06-06T12:27:14Z</dcterms:modified>
</cp:coreProperties>
</file>